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6" r:id="rId3"/>
    <p:sldId id="330" r:id="rId4"/>
    <p:sldId id="317" r:id="rId5"/>
    <p:sldId id="318" r:id="rId6"/>
    <p:sldId id="347" r:id="rId7"/>
    <p:sldId id="320" r:id="rId8"/>
    <p:sldId id="337" r:id="rId9"/>
    <p:sldId id="326" r:id="rId10"/>
    <p:sldId id="351" r:id="rId11"/>
    <p:sldId id="339" r:id="rId12"/>
    <p:sldId id="34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0033"/>
    <a:srgbClr val="FF5050"/>
    <a:srgbClr val="0066FF"/>
    <a:srgbClr val="3366FF"/>
    <a:srgbClr val="FF66FF"/>
    <a:srgbClr val="00FFFF"/>
    <a:srgbClr val="66FFFF"/>
    <a:srgbClr val="CC6600"/>
    <a:srgbClr val="7D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>
      <p:cViewPr>
        <p:scale>
          <a:sx n="75" d="100"/>
          <a:sy n="75" d="100"/>
        </p:scale>
        <p:origin x="-2760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64;&#1090;&#1072;&#1073;_&#1059;&#1060;&#1052;&#1057;\&#1062;&#1077;&#1085;&#1090;&#1088;%20&#1076;&#1077;&#1087;&#1086;&#1088;&#1090;&#1072;&#1094;&#1080;&#1080;\&#1052;&#1077;&#1078;&#1090;&#1085;&#1086;&#1089;_&#1055;&#1060;&#1054;(&#1087;&#1086;&#1089;&#1077;&#1097;&#1077;&#1085;&#1080;&#1077;%20&#1057;&#1059;&#1042;&#1057;&#1048;&#1043;)\&#1055;&#1088;&#1077;&#1079;&#1077;&#1085;&#1090;&#1072;&#1094;&#1080;&#1080;\&#1048;&#1085;&#1092;&#1086;&#1088;&#1084;&#1072;&#1094;&#1080;&#1103;_2013&#1075;\&#1050;&#1085;&#1080;&#1075;&#1072;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4;&#1090;&#1072;&#1073;_&#1059;&#1060;&#1052;&#1057;\&#1062;&#1077;&#1085;&#1090;&#1088;%20&#1076;&#1077;&#1087;&#1086;&#1088;&#1090;&#1072;&#1094;&#1080;&#1080;\&#1052;&#1077;&#1078;&#1090;&#1085;&#1086;&#1089;_&#1055;&#1060;&#1054;(&#1087;&#1086;&#1089;&#1077;&#1097;&#1077;&#1085;&#1080;&#1077;%20&#1057;&#1059;&#1042;&#1057;&#1048;&#1043;)\&#1055;&#1088;&#1077;&#1079;&#1077;&#1085;&#1090;&#1072;&#1094;&#1080;&#1080;\&#1048;&#1085;&#1092;&#1086;&#1088;&#1084;&#1072;&#1094;&#1080;&#1103;_2013&#1075;\&#1050;&#1085;&#1080;&#1075;&#1072;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4;&#1090;&#1072;&#1073;_&#1059;&#1060;&#1052;&#1057;\&#1062;&#1077;&#1085;&#1090;&#1088;%20&#1076;&#1077;&#1087;&#1086;&#1088;&#1090;&#1072;&#1094;&#1080;&#1080;\&#1052;&#1077;&#1078;&#1090;&#1085;&#1086;&#1089;_&#1055;&#1060;&#1054;(&#1087;&#1086;&#1089;&#1077;&#1097;&#1077;&#1085;&#1080;&#1077;%20&#1057;&#1059;&#1042;&#1057;&#1048;&#1043;)\&#1055;&#1088;&#1077;&#1079;&#1077;&#1085;&#1090;&#1072;&#1094;&#1080;&#1080;\&#1048;&#1085;&#1092;&#1086;&#1088;&#1084;&#1072;&#1094;&#1080;&#1103;_2013&#1075;\&#1050;&#1085;&#1080;&#1075;&#1072;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4;&#1090;&#1072;&#1073;_&#1059;&#1060;&#1052;&#1057;\&#1062;&#1077;&#1085;&#1090;&#1088;%20&#1076;&#1077;&#1087;&#1086;&#1088;&#1090;&#1072;&#1094;&#1080;&#1080;\&#1052;&#1077;&#1078;&#1090;&#1085;&#1086;&#1089;_&#1055;&#1060;&#1054;(&#1087;&#1086;&#1089;&#1077;&#1097;&#1077;&#1085;&#1080;&#1077;%20&#1057;&#1059;&#1042;&#1057;&#1048;&#1043;)\&#1055;&#1088;&#1077;&#1079;&#1077;&#1085;&#1090;&#1072;&#1094;&#1080;&#1080;\&#1048;&#1085;&#1092;&#1086;&#1088;&#1084;&#1072;&#1094;&#1080;&#1103;_2013&#1075;\&#1050;&#1085;&#1080;&#1075;&#1072;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4;&#1090;&#1072;&#1073;_&#1059;&#1060;&#1052;&#1057;\&#1062;&#1077;&#1085;&#1090;&#1088;%20&#1076;&#1077;&#1087;&#1086;&#1088;&#1090;&#1072;&#1094;&#1080;&#1080;\&#1052;&#1077;&#1078;&#1090;&#1085;&#1086;&#1089;_&#1055;&#1060;&#1054;(&#1087;&#1086;&#1089;&#1077;&#1097;&#1077;&#1085;&#1080;&#1077;%20&#1057;&#1059;&#1042;&#1057;&#1048;&#1043;)\&#1055;&#1088;&#1077;&#1079;&#1077;&#1085;&#1090;&#1072;&#1094;&#1080;&#1080;\&#1048;&#1085;&#1092;&#1086;&#1088;&#1084;&#1072;&#1094;&#1080;&#1103;_2013&#1075;\&#1050;&#1085;&#1080;&#1075;&#1072;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4;&#1090;&#1072;&#1073;_&#1059;&#1060;&#1052;&#1057;\&#1062;&#1077;&#1085;&#1090;&#1088;%20&#1076;&#1077;&#1087;&#1086;&#1088;&#1090;&#1072;&#1094;&#1080;&#1080;\&#1052;&#1077;&#1078;&#1090;&#1085;&#1086;&#1089;_&#1055;&#1060;&#1054;(&#1087;&#1086;&#1089;&#1077;&#1097;&#1077;&#1085;&#1080;&#1077;%20&#1057;&#1059;&#1042;&#1057;&#1048;&#1043;)\&#1055;&#1088;&#1077;&#1079;&#1077;&#1085;&#1090;&#1072;&#1094;&#1080;&#1080;\&#1048;&#1085;&#1092;&#1086;&#1088;&#1084;&#1072;&#1094;&#1080;&#1103;_2013&#1075;\&#1050;&#1085;&#1080;&#1075;&#1072;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4;&#1090;&#1072;&#1073;_&#1059;&#1060;&#1052;&#1057;\&#1062;&#1077;&#1085;&#1090;&#1088;%20&#1076;&#1077;&#1087;&#1086;&#1088;&#1090;&#1072;&#1094;&#1080;&#1080;\&#1052;&#1077;&#1078;&#1090;&#1085;&#1086;&#1089;_&#1055;&#1060;&#1054;(&#1087;&#1086;&#1089;&#1077;&#1097;&#1077;&#1085;&#1080;&#1077;%20&#1057;&#1059;&#1042;&#1057;&#1048;&#1043;)\&#1055;&#1088;&#1077;&#1079;&#1077;&#1085;&#1090;&#1072;&#1094;&#1080;&#1080;\&#1048;&#1085;&#1092;&#1086;&#1088;&#1084;&#1072;&#1094;&#1080;&#1103;_2013&#1075;\&#1050;&#1085;&#1080;&#1075;&#1072;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4;&#1090;&#1072;&#1073;_&#1059;&#1060;&#1052;&#1057;\&#1062;&#1077;&#1085;&#1090;&#1088;%20&#1076;&#1077;&#1087;&#1086;&#1088;&#1090;&#1072;&#1094;&#1080;&#1080;\&#1052;&#1077;&#1078;&#1090;&#1085;&#1086;&#1089;_&#1055;&#1060;&#1054;(&#1087;&#1086;&#1089;&#1077;&#1097;&#1077;&#1085;&#1080;&#1077;%20&#1057;&#1059;&#1042;&#1057;&#1048;&#1043;)\&#1055;&#1088;&#1077;&#1079;&#1077;&#1085;&#1090;&#1072;&#1094;&#1080;&#1080;\&#1048;&#1085;&#1092;&#1086;&#1088;&#1084;&#1072;&#1094;&#1080;&#1103;_2013&#1075;\&#1050;&#1085;&#1080;&#1075;&#1072;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51872943394492E-2"/>
          <c:y val="3.3716475095785438E-2"/>
          <c:w val="0.96944812705660555"/>
          <c:h val="0.80863330014782631"/>
        </c:manualLayout>
      </c:layout>
      <c:bar3DChart>
        <c:barDir val="col"/>
        <c:grouping val="stacked"/>
        <c:ser>
          <c:idx val="0"/>
          <c:order val="0"/>
          <c:spPr>
            <a:solidFill>
              <a:srgbClr val="3333FF"/>
            </a:solidFill>
          </c:spPr>
          <c:dLbls>
            <c:dLbl>
              <c:idx val="0"/>
              <c:layout>
                <c:manualLayout>
                  <c:x val="2.1965952773201586E-3"/>
                  <c:y val="-0.10727969348659019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5325694632998471"/>
                </c:manualLayout>
              </c:layout>
              <c:showVal val="1"/>
            </c:dLbl>
            <c:dLbl>
              <c:idx val="2"/>
              <c:layout>
                <c:manualLayout>
                  <c:x val="6.5897858319604631E-3"/>
                  <c:y val="-0.20536398467432973"/>
                </c:manualLayout>
              </c:layout>
              <c:showVal val="1"/>
            </c:dLbl>
            <c:dLbl>
              <c:idx val="3"/>
              <c:layout>
                <c:manualLayout>
                  <c:x val="2.1965952773201642E-2"/>
                  <c:y val="-0.1593869731800768"/>
                </c:manualLayout>
              </c:layout>
              <c:showVal val="1"/>
            </c:dLbl>
            <c:dLbl>
              <c:idx val="4"/>
              <c:layout>
                <c:manualLayout>
                  <c:x val="1.5376166941241077E-2"/>
                  <c:y val="-0.15632183908045991"/>
                </c:manualLayout>
              </c:layout>
              <c:showVal val="1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МУ!$A$8:$A$12</c:f>
              <c:strCache>
                <c:ptCount val="5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4 мес.2013 г.</c:v>
                </c:pt>
                <c:pt idx="4">
                  <c:v>4 мес. 2014 г.</c:v>
                </c:pt>
              </c:strCache>
            </c:strRef>
          </c:cat>
          <c:val>
            <c:numRef>
              <c:f>МУ!$D$8:$D$12</c:f>
              <c:numCache>
                <c:formatCode>General</c:formatCode>
                <c:ptCount val="5"/>
                <c:pt idx="0">
                  <c:v>134404</c:v>
                </c:pt>
                <c:pt idx="1">
                  <c:v>166550</c:v>
                </c:pt>
                <c:pt idx="2">
                  <c:v>190068</c:v>
                </c:pt>
                <c:pt idx="3">
                  <c:v>50724</c:v>
                </c:pt>
                <c:pt idx="4">
                  <c:v>48923</c:v>
                </c:pt>
              </c:numCache>
            </c:numRef>
          </c:val>
        </c:ser>
        <c:dLbls>
          <c:showVal val="1"/>
        </c:dLbls>
        <c:gapWidth val="75"/>
        <c:shape val="box"/>
        <c:axId val="89295872"/>
        <c:axId val="89731840"/>
        <c:axId val="0"/>
      </c:bar3DChart>
      <c:catAx>
        <c:axId val="89295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9731840"/>
        <c:crosses val="autoZero"/>
        <c:lblAlgn val="ctr"/>
        <c:lblOffset val="100"/>
      </c:catAx>
      <c:valAx>
        <c:axId val="897318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9295872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011078302712163"/>
          <c:y val="0"/>
          <c:w val="0.80491797900262263"/>
          <c:h val="1"/>
        </c:manualLayout>
      </c:layout>
      <c:pie3DChart>
        <c:varyColors val="1"/>
        <c:ser>
          <c:idx val="1"/>
          <c:order val="1"/>
          <c:explosion val="5"/>
          <c:dPt>
            <c:idx val="0"/>
            <c:spPr>
              <a:solidFill>
                <a:srgbClr val="6CECFA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4968055555555557"/>
                  <c:y val="-0.23966644794400699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8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  <c:showPercent val="1"/>
            </c:dLbl>
            <c:dLbl>
              <c:idx val="1"/>
              <c:layout>
                <c:manualLayout>
                  <c:x val="0.11890102799650062"/>
                  <c:y val="3.6750145815106459E-2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8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  <c:showPercent val="1"/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'Лист4 (2)'!$A$8:$A$9</c:f>
              <c:strCache>
                <c:ptCount val="2"/>
                <c:pt idx="0">
                  <c:v>СНГ</c:v>
                </c:pt>
                <c:pt idx="1">
                  <c:v>Дальнее зарубежье</c:v>
                </c:pt>
              </c:strCache>
            </c:strRef>
          </c:cat>
          <c:val>
            <c:numRef>
              <c:f>'Лист4 (2)'!$B$8:$B$9</c:f>
              <c:numCache>
                <c:formatCode>General</c:formatCode>
                <c:ptCount val="2"/>
                <c:pt idx="0">
                  <c:v>132127</c:v>
                </c:pt>
                <c:pt idx="1">
                  <c:v>57941</c:v>
                </c:pt>
              </c:numCache>
            </c:numRef>
          </c:val>
        </c:ser>
        <c:ser>
          <c:idx val="0"/>
          <c:order val="0"/>
          <c:dPt>
            <c:idx val="0"/>
            <c:spPr>
              <a:solidFill>
                <a:srgbClr val="9FE6FF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0.23941546369203986"/>
                  <c:y val="5.0317080838433358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/>
                      <a:t>43107</a:t>
                    </a:r>
                    <a:r>
                      <a:rPr lang="en-US" sz="1400" b="1"/>
                      <a:t>; 3</a:t>
                    </a:r>
                    <a:r>
                      <a:rPr lang="ru-RU" sz="1400" b="1"/>
                      <a:t>1</a:t>
                    </a:r>
                    <a:r>
                      <a:rPr lang="en-US" sz="1400" b="1"/>
                      <a:t>%</a:t>
                    </a:r>
                  </a:p>
                </c:rich>
              </c:tx>
              <c:spPr>
                <a:solidFill>
                  <a:srgbClr val="FFFF00"/>
                </a:solidFill>
              </c:spPr>
              <c:showVal val="1"/>
              <c:showPercent val="1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'Лист4 (2)'!$A$8:$A$9</c:f>
              <c:strCache>
                <c:ptCount val="2"/>
                <c:pt idx="0">
                  <c:v>СНГ</c:v>
                </c:pt>
                <c:pt idx="1">
                  <c:v>Дальнее зарубежье</c:v>
                </c:pt>
              </c:strCache>
            </c:strRef>
          </c:cat>
          <c:val>
            <c:numRef>
              <c:f>[3]Лист4!$B$8:$B$9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9776725886143063E-2"/>
          <c:y val="0.88192475940507464"/>
          <c:w val="0.87563757655293084"/>
          <c:h val="0.11650845727617393"/>
        </c:manualLayout>
      </c:layout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250"/>
      <c:perspective val="20"/>
    </c:view3D>
    <c:plotArea>
      <c:layout>
        <c:manualLayout>
          <c:layoutTarget val="inner"/>
          <c:xMode val="edge"/>
          <c:yMode val="edge"/>
          <c:x val="9.450901970587042E-4"/>
          <c:y val="0.11342592592592608"/>
          <c:w val="0.78888888888888964"/>
          <c:h val="0.7500000000000015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FFFF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6"/>
            <c:spPr>
              <a:solidFill>
                <a:srgbClr val="FF5050"/>
              </a:solidFill>
            </c:spPr>
          </c:dPt>
          <c:dPt>
            <c:idx val="9"/>
            <c:spPr>
              <a:solidFill>
                <a:srgbClr val="3366FF"/>
              </a:solidFill>
            </c:spPr>
          </c:dPt>
          <c:dLbls>
            <c:dLbl>
              <c:idx val="0"/>
              <c:layout>
                <c:manualLayout>
                  <c:x val="3.0555555555555565E-2"/>
                  <c:y val="-5.3337392251738461E-2"/>
                </c:manualLayout>
              </c:layout>
              <c:dLblPos val="bestFit"/>
              <c:showVal val="1"/>
              <c:showCatName val="1"/>
              <c:showPercent val="1"/>
              <c:separator>; </c:separator>
            </c:dLbl>
            <c:dLbl>
              <c:idx val="1"/>
              <c:layout>
                <c:manualLayout>
                  <c:x val="-4.7619255926342564E-2"/>
                  <c:y val="-4.7346894138232891E-2"/>
                </c:manualLayout>
              </c:layout>
              <c:dLblPos val="bestFit"/>
              <c:showVal val="1"/>
              <c:showCatName val="1"/>
              <c:showPercent val="1"/>
              <c:separator>; </c:separator>
            </c:dLbl>
            <c:dLbl>
              <c:idx val="2"/>
              <c:layout>
                <c:manualLayout>
                  <c:x val="7.063471232762572E-2"/>
                  <c:y val="-0.11574110527850712"/>
                </c:manualLayout>
              </c:layout>
              <c:dLblPos val="bestFit"/>
              <c:showVal val="1"/>
              <c:showCatName val="1"/>
              <c:showPercent val="1"/>
              <c:separator>; </c:separator>
            </c:dLbl>
            <c:dLbl>
              <c:idx val="3"/>
              <c:layout>
                <c:manualLayout>
                  <c:x val="0.10806878306878327"/>
                  <c:y val="-7.8703703703703734E-2"/>
                </c:manualLayout>
              </c:layout>
              <c:dLblPos val="bestFit"/>
              <c:showVal val="1"/>
              <c:showCatName val="1"/>
              <c:showPercent val="1"/>
              <c:separator>; </c:separator>
            </c:dLbl>
            <c:dLbl>
              <c:idx val="4"/>
              <c:layout>
                <c:manualLayout>
                  <c:x val="0.12371682706328412"/>
                  <c:y val="-0.125"/>
                </c:manualLayout>
              </c:layout>
              <c:dLblPos val="bestFit"/>
              <c:showVal val="1"/>
              <c:showCatName val="1"/>
              <c:showPercent val="1"/>
              <c:separator>; </c:separator>
            </c:dLbl>
            <c:dLbl>
              <c:idx val="5"/>
              <c:layout>
                <c:manualLayout>
                  <c:x val="0.11005270174561528"/>
                  <c:y val="-4.1666666666666664E-2"/>
                </c:manualLayout>
              </c:layout>
              <c:dLblPos val="bestFit"/>
              <c:showVal val="1"/>
              <c:showCatName val="1"/>
              <c:showPercent val="1"/>
              <c:separator>; </c:separator>
            </c:dLbl>
            <c:dLbl>
              <c:idx val="6"/>
              <c:layout>
                <c:manualLayout>
                  <c:x val="0.14189163854518191"/>
                  <c:y val="3.2407042869641418E-2"/>
                </c:manualLayout>
              </c:layout>
              <c:dLblPos val="bestFit"/>
              <c:showVal val="1"/>
              <c:showCatName val="1"/>
              <c:showPercent val="1"/>
              <c:separator>; </c:separator>
            </c:dLbl>
            <c:dLbl>
              <c:idx val="7"/>
              <c:layout>
                <c:manualLayout>
                  <c:x val="0.14206994958963493"/>
                  <c:y val="8.3332968795567522E-2"/>
                </c:manualLayout>
              </c:layout>
              <c:dLblPos val="bestFit"/>
              <c:showVal val="1"/>
              <c:showCatName val="1"/>
              <c:showPercent val="1"/>
              <c:separator>; </c:separator>
            </c:dLbl>
            <c:dLbl>
              <c:idx val="8"/>
              <c:layout>
                <c:manualLayout>
                  <c:x val="-2.6455026455026516E-2"/>
                  <c:y val="5.0947069116360447E-2"/>
                </c:manualLayout>
              </c:layout>
              <c:tx>
                <c:rich>
                  <a:bodyPr/>
                  <a:lstStyle/>
                  <a:p>
                    <a:r>
                      <a:rPr lang="ru-RU" sz="2000"/>
                      <a:t>Китай; </a:t>
                    </a:r>
                  </a:p>
                  <a:p>
                    <a:r>
                      <a:rPr lang="ru-RU" sz="2000"/>
                      <a:t>3604; 3%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; </c:separato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outEnd"/>
            <c:showVal val="1"/>
            <c:showCatName val="1"/>
            <c:showPercent val="1"/>
            <c:separator>; </c:separator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МУ_страны!$A$8:$A$17</c:f>
              <c:strCache>
                <c:ptCount val="10"/>
                <c:pt idx="0">
                  <c:v>Узбекистан</c:v>
                </c:pt>
                <c:pt idx="1">
                  <c:v>Таджикистан</c:v>
                </c:pt>
                <c:pt idx="2">
                  <c:v>Азербайджан</c:v>
                </c:pt>
                <c:pt idx="3">
                  <c:v>Турция</c:v>
                </c:pt>
                <c:pt idx="4">
                  <c:v>Кыргызстан</c:v>
                </c:pt>
                <c:pt idx="5">
                  <c:v>Украина</c:v>
                </c:pt>
                <c:pt idx="6">
                  <c:v>Германия</c:v>
                </c:pt>
                <c:pt idx="7">
                  <c:v>Казахстан</c:v>
                </c:pt>
                <c:pt idx="8">
                  <c:v>Китай</c:v>
                </c:pt>
                <c:pt idx="9">
                  <c:v>Другие</c:v>
                </c:pt>
              </c:strCache>
            </c:strRef>
          </c:cat>
          <c:val>
            <c:numRef>
              <c:f>МУ_страны!$B$8:$B$17</c:f>
              <c:numCache>
                <c:formatCode>General</c:formatCode>
                <c:ptCount val="10"/>
                <c:pt idx="0">
                  <c:v>56453</c:v>
                </c:pt>
                <c:pt idx="1">
                  <c:v>16908</c:v>
                </c:pt>
                <c:pt idx="2">
                  <c:v>10494</c:v>
                </c:pt>
                <c:pt idx="3">
                  <c:v>8688</c:v>
                </c:pt>
                <c:pt idx="4">
                  <c:v>7434</c:v>
                </c:pt>
                <c:pt idx="5">
                  <c:v>6731</c:v>
                </c:pt>
                <c:pt idx="6">
                  <c:v>6285</c:v>
                </c:pt>
                <c:pt idx="7">
                  <c:v>5032</c:v>
                </c:pt>
                <c:pt idx="8">
                  <c:v>4074</c:v>
                </c:pt>
                <c:pt idx="9">
                  <c:v>44549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chemeClr val="bg1"/>
    </a:solidFill>
    <a:ln w="3175">
      <a:solidFill>
        <a:srgbClr val="808080"/>
      </a:solidFill>
      <a:prstDash val="solid"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00"/>
      <c:perspective val="0"/>
    </c:view3D>
    <c:plotArea>
      <c:layout>
        <c:manualLayout>
          <c:layoutTarget val="inner"/>
          <c:xMode val="edge"/>
          <c:yMode val="edge"/>
          <c:x val="0.12207375415865686"/>
          <c:y val="0.24817569336679626"/>
          <c:w val="0.75864043750384502"/>
          <c:h val="0.4379569707071295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3366251459370249E-3"/>
                  <c:y val="-7.910646205720665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-0.12792931819977366"/>
                  <c:y val="-0.1921449331028745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rPr>
                      <a:t>трудовая </a:t>
                    </a:r>
                    <a:r>
                      <a:rPr lang="ru-RU" sz="2000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rPr>
                      <a:t>деятельность</a:t>
                    </a:r>
                    <a:r>
                      <a:rPr lang="ru-RU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rPr>
                      <a:t>;          26096; 16%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4.6633134068943732E-2"/>
                  <c:y val="-8.0140836054029843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rPr>
                      <a:t>деловые поездки;          14 095; 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0.10051416997790052"/>
                  <c:y val="5.07932364478884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3.5895680264047262E-2"/>
                  <c:y val="0.1393525809273840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-5.0840332458442716E-2"/>
                  <c:y val="6.93850279247210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2">
                          <a:lumMod val="95000"/>
                          <a:lumOff val="5000"/>
                        </a:schemeClr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-0.11562784339457564"/>
                  <c:y val="0.13380291067162045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2000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rPr>
                      <a:t> служебная</a:t>
                    </a:r>
                    <a:r>
                      <a:rPr lang="ru-RU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r>
                      <a:rPr lang="ru-RU" sz="2000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rPr>
                      <a:t>    1 </a:t>
                    </a:r>
                    <a:r>
                      <a:rPr lang="ru-RU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rPr>
                      <a:t>717; 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-0.1479470691163606"/>
                  <c:y val="-7.9653226792162704E-3"/>
                </c:manualLayout>
              </c:layout>
              <c:dLblPos val="bestFit"/>
              <c:showVal val="1"/>
              <c:showCatName val="1"/>
              <c:showPercent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Диаграмма_ИГ!$A$12:$A$19</c:f>
              <c:strCache>
                <c:ptCount val="8"/>
                <c:pt idx="0">
                  <c:v>частные цели</c:v>
                </c:pt>
                <c:pt idx="1">
                  <c:v>трудовая деятельность </c:v>
                </c:pt>
                <c:pt idx="2">
                  <c:v>деловые поездки</c:v>
                </c:pt>
                <c:pt idx="3">
                  <c:v>туризм</c:v>
                </c:pt>
                <c:pt idx="4">
                  <c:v>учеба</c:v>
                </c:pt>
                <c:pt idx="5">
                  <c:v>гуманитарные цели</c:v>
                </c:pt>
                <c:pt idx="6">
                  <c:v>служебная</c:v>
                </c:pt>
                <c:pt idx="7">
                  <c:v>другая</c:v>
                </c:pt>
              </c:strCache>
            </c:strRef>
          </c:cat>
          <c:val>
            <c:numRef>
              <c:f>Диаграмма_ИГ!$B$12:$B$19</c:f>
              <c:numCache>
                <c:formatCode>#,##0</c:formatCode>
                <c:ptCount val="8"/>
                <c:pt idx="0">
                  <c:v>96751</c:v>
                </c:pt>
                <c:pt idx="1">
                  <c:v>26096</c:v>
                </c:pt>
                <c:pt idx="2">
                  <c:v>14095</c:v>
                </c:pt>
                <c:pt idx="3">
                  <c:v>6302</c:v>
                </c:pt>
                <c:pt idx="4">
                  <c:v>6302</c:v>
                </c:pt>
                <c:pt idx="5">
                  <c:v>12978</c:v>
                </c:pt>
                <c:pt idx="6">
                  <c:v>1717</c:v>
                </c:pt>
                <c:pt idx="7">
                  <c:v>2407</c:v>
                </c:pt>
              </c:numCache>
            </c:numRef>
          </c:val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5"/>
      <c:rotY val="30"/>
      <c:depthPercent val="9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3175">
          <a:solidFill>
            <a:srgbClr val="FFFFFF"/>
          </a:solidFill>
          <a:prstDash val="solid"/>
        </a:ln>
      </c:spPr>
    </c:sideWall>
    <c:backWall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6.3799270803946082E-4"/>
          <c:w val="1"/>
          <c:h val="0.8782895657773172"/>
        </c:manualLayout>
      </c:layout>
      <c:bar3DChart>
        <c:barDir val="col"/>
        <c:grouping val="clustered"/>
        <c:ser>
          <c:idx val="0"/>
          <c:order val="0"/>
          <c:tx>
            <c:strRef>
              <c:f>Патенты_РТ!$A$4</c:f>
              <c:strCache>
                <c:ptCount val="1"/>
                <c:pt idx="0">
                  <c:v>Оформлено патентов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2.7230252934801059E-2"/>
                  <c:y val="4.6247763805643702E-2"/>
                </c:manualLayout>
              </c:layout>
              <c:showVal val="1"/>
            </c:dLbl>
            <c:dLbl>
              <c:idx val="1"/>
              <c:layout>
                <c:manualLayout>
                  <c:x val="-6.4621773024640637E-3"/>
                  <c:y val="0.13435728264640251"/>
                </c:manualLayout>
              </c:layout>
              <c:showVal val="1"/>
            </c:dLbl>
            <c:dLbl>
              <c:idx val="2"/>
              <c:layout>
                <c:manualLayout>
                  <c:x val="-2.8034629999608204E-2"/>
                  <c:y val="0.12823676891134878"/>
                </c:manualLayout>
              </c:layout>
              <c:showVal val="1"/>
            </c:dLbl>
            <c:dLbl>
              <c:idx val="3"/>
              <c:layout>
                <c:manualLayout>
                  <c:x val="3.3099071571277491E-2"/>
                  <c:y val="-7.7261177764250857E-2"/>
                </c:manualLayout>
              </c:layout>
              <c:showVal val="1"/>
            </c:dLbl>
            <c:dLbl>
              <c:idx val="4"/>
              <c:layout>
                <c:manualLayout>
                  <c:x val="-3.1879622012422656E-2"/>
                  <c:y val="0.16583747927031514"/>
                </c:manualLayout>
              </c:layout>
              <c:showVal val="1"/>
            </c:dLbl>
            <c:spPr>
              <a:solidFill>
                <a:srgbClr val="FFFF00"/>
              </a:solidFill>
              <a:ln w="3175">
                <a:solidFill>
                  <a:srgbClr val="FF0000"/>
                </a:solidFill>
                <a:prstDash val="solid"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Патенты_РТ!$C$3:$F$3</c:f>
              <c:strCache>
                <c:ptCount val="4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4 мес. 2014г.</c:v>
                </c:pt>
              </c:strCache>
            </c:strRef>
          </c:cat>
          <c:val>
            <c:numRef>
              <c:f>Патенты_РТ!$C$4:$F$4</c:f>
              <c:numCache>
                <c:formatCode>General</c:formatCode>
                <c:ptCount val="4"/>
                <c:pt idx="0">
                  <c:v>18124</c:v>
                </c:pt>
                <c:pt idx="1">
                  <c:v>26085</c:v>
                </c:pt>
                <c:pt idx="2">
                  <c:v>20165</c:v>
                </c:pt>
                <c:pt idx="3">
                  <c:v>8558</c:v>
                </c:pt>
              </c:numCache>
            </c:numRef>
          </c:val>
        </c:ser>
        <c:gapWidth val="74"/>
        <c:gapDepth val="0"/>
        <c:shape val="box"/>
        <c:axId val="98589696"/>
        <c:axId val="98816768"/>
        <c:axId val="0"/>
      </c:bar3DChart>
      <c:catAx>
        <c:axId val="9858969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8816768"/>
        <c:crosses val="autoZero"/>
        <c:auto val="1"/>
        <c:lblAlgn val="ctr"/>
        <c:lblOffset val="100"/>
        <c:tickLblSkip val="1"/>
        <c:tickMarkSkip val="1"/>
      </c:catAx>
      <c:valAx>
        <c:axId val="98816768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one"/>
        <c:crossAx val="98589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5"/>
      <c:rotY val="30"/>
      <c:depthPercent val="9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3175">
          <a:solidFill>
            <a:srgbClr val="FFFFFF"/>
          </a:solidFill>
          <a:prstDash val="solid"/>
        </a:ln>
      </c:spPr>
    </c:sideWall>
    <c:backWall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3.4825870646766212E-2"/>
          <c:w val="1"/>
          <c:h val="0.81675141353599712"/>
        </c:manualLayout>
      </c:layout>
      <c:bar3DChart>
        <c:barDir val="col"/>
        <c:grouping val="clustered"/>
        <c:ser>
          <c:idx val="0"/>
          <c:order val="0"/>
          <c:tx>
            <c:strRef>
              <c:f>РНР_РТ!$A$4</c:f>
              <c:strCache>
                <c:ptCount val="1"/>
                <c:pt idx="0">
                  <c:v>Оформлено разрешений на работу ИГ</c:v>
                </c:pt>
              </c:strCache>
            </c:strRef>
          </c:tx>
          <c:spPr>
            <a:gradFill rotWithShape="0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7949379447525663E-2"/>
                  <c:y val="0.22535234624706221"/>
                </c:manualLayout>
              </c:layout>
              <c:showVal val="1"/>
            </c:dLbl>
            <c:dLbl>
              <c:idx val="1"/>
              <c:layout>
                <c:manualLayout>
                  <c:x val="3.9972302927374893E-2"/>
                  <c:y val="0.20079158015695844"/>
                </c:manualLayout>
              </c:layout>
              <c:showVal val="1"/>
            </c:dLbl>
            <c:dLbl>
              <c:idx val="2"/>
              <c:layout>
                <c:manualLayout>
                  <c:x val="3.6089195318246912E-2"/>
                  <c:y val="0.12823676891134878"/>
                </c:manualLayout>
              </c:layout>
              <c:showVal val="1"/>
            </c:dLbl>
            <c:dLbl>
              <c:idx val="3"/>
              <c:layout>
                <c:manualLayout>
                  <c:x val="4.1943737132360943E-2"/>
                  <c:y val="-7.6665752601820292E-2"/>
                </c:manualLayout>
              </c:layout>
              <c:showVal val="1"/>
            </c:dLbl>
            <c:dLbl>
              <c:idx val="4"/>
              <c:layout>
                <c:manualLayout>
                  <c:x val="4.1088868866516061E-2"/>
                  <c:y val="-6.3458560217286283E-2"/>
                </c:manualLayout>
              </c:layout>
              <c:showVal val="1"/>
            </c:dLbl>
            <c:spPr>
              <a:solidFill>
                <a:srgbClr val="FFFF00"/>
              </a:solidFill>
              <a:ln w="3175">
                <a:solidFill>
                  <a:srgbClr val="FF0000"/>
                </a:solidFill>
                <a:prstDash val="solid"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РНР_РТ!$C$3:$F$3</c:f>
              <c:strCache>
                <c:ptCount val="4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4 мес. 2014 г.</c:v>
                </c:pt>
              </c:strCache>
            </c:strRef>
          </c:cat>
          <c:val>
            <c:numRef>
              <c:f>РНР_РТ!$C$4:$F$4</c:f>
              <c:numCache>
                <c:formatCode>General</c:formatCode>
                <c:ptCount val="4"/>
                <c:pt idx="0">
                  <c:v>14184</c:v>
                </c:pt>
                <c:pt idx="1">
                  <c:v>21672</c:v>
                </c:pt>
                <c:pt idx="2">
                  <c:v>16659</c:v>
                </c:pt>
                <c:pt idx="3">
                  <c:v>2526</c:v>
                </c:pt>
              </c:numCache>
            </c:numRef>
          </c:val>
        </c:ser>
        <c:gapWidth val="74"/>
        <c:gapDepth val="0"/>
        <c:shape val="box"/>
        <c:axId val="100429824"/>
        <c:axId val="100431744"/>
        <c:axId val="0"/>
      </c:bar3DChart>
      <c:catAx>
        <c:axId val="10042982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0431744"/>
        <c:crosses val="autoZero"/>
        <c:auto val="1"/>
        <c:lblAlgn val="ctr"/>
        <c:lblOffset val="100"/>
        <c:tickLblSkip val="1"/>
        <c:tickMarkSkip val="1"/>
      </c:catAx>
      <c:valAx>
        <c:axId val="100431744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one"/>
        <c:crossAx val="10042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5"/>
      <c:rotY val="30"/>
      <c:depthPercent val="9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3175">
          <a:solidFill>
            <a:srgbClr val="FFFFFF"/>
          </a:solidFill>
          <a:prstDash val="solid"/>
        </a:ln>
      </c:spPr>
    </c:sideWall>
    <c:backWall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0202020202020211E-2"/>
          <c:y val="3.4825870646766212E-2"/>
          <c:w val="0.95009078043320461"/>
          <c:h val="0.79353416643815045"/>
        </c:manualLayout>
      </c:layout>
      <c:bar3DChart>
        <c:barDir val="col"/>
        <c:grouping val="clustered"/>
        <c:ser>
          <c:idx val="0"/>
          <c:order val="0"/>
          <c:tx>
            <c:strRef>
              <c:f>'РВП и ВНЖ'!$A$4</c:f>
              <c:strCache>
                <c:ptCount val="1"/>
                <c:pt idx="0">
                  <c:v>количество временно  и постоянно проживающих ИГ</c:v>
                </c:pt>
              </c:strCache>
            </c:strRef>
          </c:tx>
          <c:spPr>
            <a:gradFill rotWithShape="0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7949379447525663E-2"/>
                  <c:y val="0.22535234624706221"/>
                </c:manualLayout>
              </c:layout>
              <c:showVal val="1"/>
            </c:dLbl>
            <c:dLbl>
              <c:idx val="1"/>
              <c:layout>
                <c:manualLayout>
                  <c:x val="3.9972302927374886E-2"/>
                  <c:y val="0.20079158015695844"/>
                </c:manualLayout>
              </c:layout>
              <c:showVal val="1"/>
            </c:dLbl>
            <c:dLbl>
              <c:idx val="2"/>
              <c:layout>
                <c:manualLayout>
                  <c:x val="4.7458435954365538E-2"/>
                  <c:y val="0.19125501103406853"/>
                </c:manualLayout>
              </c:layout>
              <c:showVal val="1"/>
            </c:dLbl>
            <c:dLbl>
              <c:idx val="3"/>
              <c:layout>
                <c:manualLayout>
                  <c:x val="4.3197651141065038E-2"/>
                  <c:y val="0.2085747117431217"/>
                </c:manualLayout>
              </c:layout>
              <c:showVal val="1"/>
            </c:dLbl>
            <c:dLbl>
              <c:idx val="4"/>
              <c:layout>
                <c:manualLayout>
                  <c:x val="4.108885464817668E-2"/>
                  <c:y val="0.33167495854063095"/>
                </c:manualLayout>
              </c:layout>
              <c:showVal val="1"/>
            </c:dLbl>
            <c:spPr>
              <a:solidFill>
                <a:srgbClr val="FFFF00"/>
              </a:solidFill>
              <a:ln w="3175">
                <a:solidFill>
                  <a:srgbClr val="FF0000"/>
                </a:solidFill>
                <a:prstDash val="solid"/>
              </a:ln>
            </c:spPr>
            <c:txPr>
              <a:bodyPr/>
              <a:lstStyle/>
              <a:p>
                <a:pPr>
                  <a:defRPr sz="36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'РВП и ВНЖ'!$D$3:$G$3</c:f>
              <c:strCache>
                <c:ptCount val="4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4 мес. 2014 г.</c:v>
                </c:pt>
              </c:strCache>
            </c:strRef>
          </c:cat>
          <c:val>
            <c:numRef>
              <c:f>'РВП и ВНЖ'!$D$4:$G$4</c:f>
              <c:numCache>
                <c:formatCode>General</c:formatCode>
                <c:ptCount val="4"/>
                <c:pt idx="0">
                  <c:v>15310</c:v>
                </c:pt>
                <c:pt idx="1">
                  <c:v>19035</c:v>
                </c:pt>
                <c:pt idx="2">
                  <c:v>19441</c:v>
                </c:pt>
                <c:pt idx="3">
                  <c:v>19016</c:v>
                </c:pt>
              </c:numCache>
            </c:numRef>
          </c:val>
        </c:ser>
        <c:gapWidth val="89"/>
        <c:gapDepth val="0"/>
        <c:shape val="box"/>
        <c:axId val="100833536"/>
        <c:axId val="100839424"/>
        <c:axId val="0"/>
      </c:bar3DChart>
      <c:catAx>
        <c:axId val="10083353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0839424"/>
        <c:crosses val="autoZero"/>
        <c:auto val="1"/>
        <c:lblAlgn val="ctr"/>
        <c:lblOffset val="100"/>
        <c:tickLblSkip val="1"/>
        <c:tickMarkSkip val="1"/>
      </c:catAx>
      <c:valAx>
        <c:axId val="100839424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00833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0737439410134692E-2"/>
          <c:y val="0.13227478069280396"/>
          <c:w val="0.93802862466598902"/>
          <c:h val="0.71042207970716498"/>
        </c:manualLayout>
      </c:layout>
      <c:barChart>
        <c:barDir val="col"/>
        <c:grouping val="clustered"/>
        <c:ser>
          <c:idx val="0"/>
          <c:order val="0"/>
          <c:tx>
            <c:strRef>
              <c:f>ВЫыдворено!$B$6</c:f>
              <c:strCache>
                <c:ptCount val="1"/>
                <c:pt idx="0">
                  <c:v>Всего</c:v>
                </c:pt>
              </c:strCache>
            </c:strRef>
          </c:tx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C06500"/>
                </a:gs>
              </a:gsLst>
              <a:lin ang="6600000" scaled="0"/>
            </a:gradFill>
          </c:spPr>
          <c:dLbls>
            <c:dLbl>
              <c:idx val="0"/>
              <c:layout>
                <c:manualLayout>
                  <c:x val="-3.9980003702085485E-3"/>
                  <c:y val="5.7112514176014159E-17"/>
                </c:manualLayout>
              </c:layout>
              <c:showVal val="1"/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ВЫыдворено!$A$8:$A$12</c:f>
              <c:strCache>
                <c:ptCount val="5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4 мес. 2013 г.</c:v>
                </c:pt>
                <c:pt idx="4">
                  <c:v>4 мес. 2014 г.</c:v>
                </c:pt>
              </c:strCache>
            </c:strRef>
          </c:cat>
          <c:val>
            <c:numRef>
              <c:f>ВЫыдворено!$B$8:$B$12</c:f>
              <c:numCache>
                <c:formatCode>General</c:formatCode>
                <c:ptCount val="5"/>
                <c:pt idx="0">
                  <c:v>563</c:v>
                </c:pt>
                <c:pt idx="1">
                  <c:v>457</c:v>
                </c:pt>
                <c:pt idx="2">
                  <c:v>1706</c:v>
                </c:pt>
                <c:pt idx="3">
                  <c:v>586</c:v>
                </c:pt>
                <c:pt idx="4">
                  <c:v>293</c:v>
                </c:pt>
              </c:numCache>
            </c:numRef>
          </c:val>
        </c:ser>
        <c:gapWidth val="50"/>
        <c:axId val="103302656"/>
        <c:axId val="103304576"/>
      </c:barChart>
      <c:catAx>
        <c:axId val="103302656"/>
        <c:scaling>
          <c:orientation val="minMax"/>
        </c:scaling>
        <c:axPos val="b"/>
        <c:tickLblPos val="nextTo"/>
        <c:txPr>
          <a:bodyPr anchor="ctr" anchorCtr="0"/>
          <a:lstStyle/>
          <a:p>
            <a:pPr>
              <a:defRPr sz="1600" b="1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3304576"/>
        <c:crosses val="autoZero"/>
        <c:auto val="1"/>
        <c:lblAlgn val="ctr"/>
        <c:lblOffset val="100"/>
      </c:catAx>
      <c:valAx>
        <c:axId val="103304576"/>
        <c:scaling>
          <c:orientation val="minMax"/>
        </c:scaling>
        <c:delete val="1"/>
        <c:axPos val="l"/>
        <c:numFmt formatCode="General" sourceLinked="1"/>
        <c:tickLblPos val="none"/>
        <c:crossAx val="103302656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0.00422</cdr:x>
      <cdr:y>0.00589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0.00422</cdr:x>
      <cdr:y>0.00589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51BE4E-9529-4DC3-B5A4-99CC263C8A44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E78821-15A7-494B-B84A-FD4DC7579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Верхний колонтитул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B527D8-AF97-4460-9D61-73C54404F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9D969-FB13-4A99-8DDD-321ABCF0F06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51646-7C9F-4A26-902A-82CC2C8E1DB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794E-38DB-4701-A45F-474DA8E4A930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AE3E8-86EE-4841-A09D-9D65B154D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8ADC-21AB-4EDA-815B-F2772BF51B3C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4169F-260F-4883-9DC3-DF0F58619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F9C7C-6029-4BA0-9904-EAF955EBE521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08835-9580-4251-BE6F-662531985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67EEF-5C06-4F56-8DCD-75B4A3534BE6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6D9C4-A5BB-4194-B3A7-580B4CAFC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90288-E8A2-4B20-AE9C-B4735AD1592B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7FF7C-6D2C-42DE-A2FA-E2AAA3C81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C077-8A57-40D0-947B-D98DDAD23C0E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DF67-7013-4187-AE58-B7748BB62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AF5D0-1E85-40F0-8902-9D7FC4DEAD9C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C802-8DAB-4444-A0CA-79CCEB56A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2859-DF64-460B-B6F4-4D4825B04F19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B897B-EF00-454E-A16F-849EA208E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77B6-8CB4-4614-A629-EAB6D87217A7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5EC5-7976-43F8-A9BA-75C999033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5ECEA-034C-4CB5-B700-6A93D83A448B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0273-9C9D-4F15-A020-3E553A38A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6E900-4077-491C-8757-8A5FE9F405B5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982D-5DB3-4FFB-81D4-0E3C10E83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78B651F-11FF-4BBC-A2E5-F511D7B273B3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2C26F6-329B-4F44-A72F-E87D4672A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303963"/>
            <a:ext cx="9144000" cy="5540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15 мая 2014 г. </a:t>
            </a:r>
          </a:p>
        </p:txBody>
      </p:sp>
      <p:pic>
        <p:nvPicPr>
          <p:cNvPr id="2052" name="Picture 4" descr="FMS_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0"/>
            <a:ext cx="2428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00034" y="2571744"/>
            <a:ext cx="8143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33"/>
                </a:solidFill>
              </a:rPr>
              <a:t>Показатели деятельности </a:t>
            </a:r>
          </a:p>
          <a:p>
            <a:pPr algn="ctr"/>
            <a:r>
              <a:rPr lang="ru-RU" sz="4000" b="1" dirty="0" smtClean="0">
                <a:solidFill>
                  <a:srgbClr val="990033"/>
                </a:solidFill>
              </a:rPr>
              <a:t>УФМС России по Республике Татарстан</a:t>
            </a:r>
            <a:endParaRPr lang="ru-RU" sz="40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MS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4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0"/>
            <a:ext cx="81724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990033"/>
                </a:solidFill>
                <a:latin typeface="Times New Roman" pitchFamily="18" charset="0"/>
              </a:rPr>
              <a:t>Контроль за пребыванием иностранных граждан и осуществлением ими трудовой деятельности </a:t>
            </a:r>
            <a:endParaRPr lang="ru-RU" sz="2000" b="1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000628" y="1643050"/>
            <a:ext cx="3929090" cy="227754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</a:rPr>
              <a:t>Проведено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4 732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мероприятия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по выявлению нарушений миграционного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законодательства</a:t>
            </a:r>
          </a:p>
          <a:p>
            <a:pPr algn="ctr"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538687"/>
            <a:ext cx="8429684" cy="218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</a:rPr>
              <a:t>Выявлено: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6 143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административных правонарушений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К ответственности привлечено: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4 874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иностранных граждан,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642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работодателя,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627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граждан РФ, принимающая сторона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286116" y="857232"/>
            <a:ext cx="285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4 месяца 2014 г.</a:t>
            </a:r>
            <a:endParaRPr lang="ru-RU" sz="2400" b="1" dirty="0">
              <a:solidFill>
                <a:srgbClr val="0066FF"/>
              </a:solidFill>
            </a:endParaRPr>
          </a:p>
        </p:txBody>
      </p:sp>
      <p:pic>
        <p:nvPicPr>
          <p:cNvPr id="10" name="Picture 3" descr="Все фото 8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7"/>
            <a:ext cx="4579646" cy="287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714480" y="214290"/>
            <a:ext cx="7215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33"/>
                </a:solidFill>
              </a:rPr>
              <a:t>Вынесено решений о </a:t>
            </a:r>
            <a:r>
              <a:rPr lang="ru-RU" sz="2400" b="1" dirty="0" smtClean="0">
                <a:solidFill>
                  <a:srgbClr val="990033"/>
                </a:solidFill>
              </a:rPr>
              <a:t>выдворении</a:t>
            </a:r>
            <a:endParaRPr lang="ru-RU" sz="2800" b="1" dirty="0">
              <a:solidFill>
                <a:srgbClr val="990033"/>
              </a:solidFill>
            </a:endParaRPr>
          </a:p>
        </p:txBody>
      </p:sp>
      <p:pic>
        <p:nvPicPr>
          <p:cNvPr id="13315" name="Picture 3" descr="FMS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4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500034" y="642918"/>
          <a:ext cx="835824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928662" y="214290"/>
            <a:ext cx="807249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990033"/>
                </a:solidFill>
              </a:rPr>
              <a:t>Специальное учреждение </a:t>
            </a:r>
          </a:p>
          <a:p>
            <a:pPr algn="ctr"/>
            <a:r>
              <a:rPr lang="ru-RU" sz="2600" b="1" dirty="0" smtClean="0">
                <a:solidFill>
                  <a:srgbClr val="990033"/>
                </a:solidFill>
              </a:rPr>
              <a:t>временного </a:t>
            </a:r>
            <a:r>
              <a:rPr lang="ru-RU" sz="2600" b="1" dirty="0" smtClean="0">
                <a:solidFill>
                  <a:srgbClr val="990033"/>
                </a:solidFill>
              </a:rPr>
              <a:t>содержания </a:t>
            </a:r>
            <a:r>
              <a:rPr lang="ru-RU" sz="2600" b="1" dirty="0" smtClean="0">
                <a:solidFill>
                  <a:srgbClr val="990033"/>
                </a:solidFill>
              </a:rPr>
              <a:t>иностранных граждан</a:t>
            </a:r>
            <a:endParaRPr lang="ru-RU" sz="2600" b="1" dirty="0">
              <a:solidFill>
                <a:srgbClr val="990033"/>
              </a:solidFill>
            </a:endParaRPr>
          </a:p>
        </p:txBody>
      </p:sp>
      <p:pic>
        <p:nvPicPr>
          <p:cNvPr id="13315" name="Picture 3" descr="FMS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4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1648977"/>
            <a:ext cx="8572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Фактический адрес – г.Казань, ул.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Эш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Урам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, дом 8.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Вместимость – до 150 человек.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Характеристика здания – двух этажное здание, с прилегающей территорией, на которой расположены санпропускник и административный корпус.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Реконструкция здания завершена в марте 2014 года, затрачено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свыше 50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миллионов рублей.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Введено в эксплуатацию –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марта 2014 года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15888"/>
            <a:ext cx="7345363" cy="7207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990033"/>
                </a:solidFill>
              </a:rPr>
              <a:t>Количество поставленных на миграционный </a:t>
            </a:r>
            <a:br>
              <a:rPr lang="ru-RU" sz="2400" b="1" smtClean="0">
                <a:solidFill>
                  <a:srgbClr val="990033"/>
                </a:solidFill>
              </a:rPr>
            </a:br>
            <a:r>
              <a:rPr lang="ru-RU" sz="2400" b="1" smtClean="0">
                <a:solidFill>
                  <a:srgbClr val="990033"/>
                </a:solidFill>
              </a:rPr>
              <a:t>учет иностранных граждан</a:t>
            </a:r>
          </a:p>
        </p:txBody>
      </p:sp>
      <p:pic>
        <p:nvPicPr>
          <p:cNvPr id="3075" name="Picture 3" descr="FMS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4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14282" y="5857892"/>
            <a:ext cx="8786874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В 2013 году Республику </a:t>
            </a:r>
            <a:r>
              <a:rPr lang="ru-RU" sz="2400" b="1" dirty="0">
                <a:solidFill>
                  <a:srgbClr val="000099"/>
                </a:solidFill>
              </a:rPr>
              <a:t>Татарстан </a:t>
            </a:r>
            <a:r>
              <a:rPr lang="ru-RU" sz="2400" b="1" dirty="0" smtClean="0">
                <a:solidFill>
                  <a:srgbClr val="000099"/>
                </a:solidFill>
              </a:rPr>
              <a:t>посетили граждане 180 </a:t>
            </a:r>
            <a:r>
              <a:rPr lang="ru-RU" sz="2400" b="1" dirty="0">
                <a:solidFill>
                  <a:srgbClr val="000099"/>
                </a:solidFill>
              </a:rPr>
              <a:t>стран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714356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15888"/>
            <a:ext cx="7345363" cy="7207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990033"/>
                </a:solidFill>
              </a:rPr>
              <a:t>Количество поставленных на миграционный </a:t>
            </a:r>
            <a:br>
              <a:rPr lang="ru-RU" sz="2400" b="1" dirty="0" smtClean="0">
                <a:solidFill>
                  <a:srgbClr val="990033"/>
                </a:solidFill>
              </a:rPr>
            </a:br>
            <a:r>
              <a:rPr lang="ru-RU" sz="2400" b="1" dirty="0" smtClean="0">
                <a:solidFill>
                  <a:srgbClr val="990033"/>
                </a:solidFill>
              </a:rPr>
              <a:t>учет иностранных граждан в 2013 году</a:t>
            </a:r>
          </a:p>
        </p:txBody>
      </p:sp>
      <p:pic>
        <p:nvPicPr>
          <p:cNvPr id="4099" name="Picture 3" descr="FMS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4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0"/>
            <a:ext cx="8172450" cy="9366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990033"/>
                </a:solidFill>
              </a:rPr>
              <a:t>Поставлено на миграционный учет иностранных граждан в 2013 году (по странам прибытия)</a:t>
            </a:r>
            <a:endParaRPr lang="ru-RU" sz="2000" b="1" dirty="0" smtClean="0">
              <a:solidFill>
                <a:srgbClr val="990033"/>
              </a:solidFill>
            </a:endParaRPr>
          </a:p>
        </p:txBody>
      </p:sp>
      <p:pic>
        <p:nvPicPr>
          <p:cNvPr id="5123" name="Picture 3" descr="FMS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4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MS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4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1763713" y="188913"/>
            <a:ext cx="6551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33"/>
                </a:solidFill>
              </a:rPr>
              <a:t>Цели пребывания иностранных </a:t>
            </a:r>
            <a:r>
              <a:rPr lang="ru-RU" sz="2400" b="1" dirty="0" smtClean="0">
                <a:solidFill>
                  <a:srgbClr val="990033"/>
                </a:solidFill>
              </a:rPr>
              <a:t>граждан в 2013 году</a:t>
            </a:r>
            <a:endParaRPr lang="ru-RU" sz="2400" b="1" dirty="0">
              <a:solidFill>
                <a:srgbClr val="990033"/>
              </a:solidFill>
            </a:endParaRPr>
          </a:p>
        </p:txBody>
      </p:sp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MS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4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1763713" y="188913"/>
            <a:ext cx="7237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Оформление разрешительных документов для осуществления трудовой деятельности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857224" y="1285860"/>
            <a:ext cx="314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442CC"/>
                </a:solidFill>
              </a:rPr>
              <a:t>Разрешения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442CC"/>
                </a:solidFill>
              </a:rPr>
              <a:t>на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442CC"/>
                </a:solidFill>
              </a:rPr>
              <a:t>работу</a:t>
            </a: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6143636" y="1285860"/>
            <a:ext cx="127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442CC"/>
                </a:solidFill>
              </a:rPr>
              <a:t>Патенты</a:t>
            </a:r>
          </a:p>
        </p:txBody>
      </p:sp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4643438" y="2071678"/>
          <a:ext cx="450056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/>
          <p:cNvGraphicFramePr>
            <a:graphicFrameLocks/>
          </p:cNvGraphicFramePr>
          <p:nvPr/>
        </p:nvGraphicFramePr>
        <p:xfrm>
          <a:off x="0" y="1928802"/>
          <a:ext cx="471487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0"/>
            <a:ext cx="8172450" cy="9366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</a:rPr>
              <a:t>Количество временно и постоянно проживающих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в Республике Татарстан иностранных граждан</a:t>
            </a: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8195" name="Picture 3" descr="FMS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4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63579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42AA4"/>
                </a:solidFill>
                <a:cs typeface="Arial" charset="0"/>
              </a:rPr>
              <a:t>Проживают по виду на жительство – </a:t>
            </a:r>
            <a:r>
              <a:rPr lang="ru-RU" sz="2000" b="1" dirty="0" smtClean="0">
                <a:solidFill>
                  <a:srgbClr val="042AA4"/>
                </a:solidFill>
                <a:cs typeface="Arial" charset="0"/>
              </a:rPr>
              <a:t>6 905 </a:t>
            </a:r>
            <a:endParaRPr lang="ru-RU" sz="2000" b="1" dirty="0">
              <a:solidFill>
                <a:srgbClr val="042AA4"/>
              </a:solidFill>
              <a:cs typeface="Arial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59293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42AA4"/>
                </a:solidFill>
                <a:cs typeface="Arial" charset="0"/>
              </a:rPr>
              <a:t>Проживают по разрешению на временное проживание – 12 </a:t>
            </a:r>
            <a:r>
              <a:rPr lang="ru-RU" sz="2000" b="1" dirty="0" smtClean="0">
                <a:solidFill>
                  <a:srgbClr val="042AA4"/>
                </a:solidFill>
                <a:cs typeface="Arial" charset="0"/>
              </a:rPr>
              <a:t>111 </a:t>
            </a:r>
            <a:endParaRPr lang="ru-RU" sz="2000" b="1" dirty="0">
              <a:solidFill>
                <a:srgbClr val="042AA4"/>
              </a:solidFill>
              <a:cs typeface="Arial" charset="0"/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214282" y="857232"/>
          <a:ext cx="8715403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13" y="115888"/>
            <a:ext cx="7607300" cy="7207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990033"/>
                </a:solidFill>
              </a:rPr>
              <a:t>Количество иностранных граждан, находящихся в Республике Татарстан</a:t>
            </a:r>
          </a:p>
        </p:txBody>
      </p:sp>
      <p:pic>
        <p:nvPicPr>
          <p:cNvPr id="9219" name="Picture 3" descr="FMS_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684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500" y="2714625"/>
          <a:ext cx="8215370" cy="3853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665"/>
                <a:gridCol w="6090705"/>
              </a:tblGrid>
              <a:tr h="1056602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rgbClr val="FF0000"/>
                          </a:solidFill>
                        </a:rPr>
                        <a:t>20 - 25 тысяч    </a:t>
                      </a:r>
                      <a:endParaRPr lang="ru-RU" sz="2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2600" dirty="0" smtClean="0">
                          <a:solidFill>
                            <a:srgbClr val="042AA4"/>
                          </a:solidFill>
                        </a:rPr>
                        <a:t>трудовые мигранты,</a:t>
                      </a:r>
                      <a:r>
                        <a:rPr lang="ru-RU" sz="2600" baseline="0" dirty="0" smtClean="0">
                          <a:solidFill>
                            <a:srgbClr val="042AA4"/>
                          </a:solidFill>
                        </a:rPr>
                        <a:t> т.е. кто имеет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600" baseline="0" dirty="0" smtClean="0">
                          <a:solidFill>
                            <a:srgbClr val="042AA4"/>
                          </a:solidFill>
                        </a:rPr>
                        <a:t>разрешения на работу и патенты</a:t>
                      </a:r>
                      <a:r>
                        <a:rPr lang="ru-RU" sz="2600" dirty="0" smtClean="0">
                          <a:solidFill>
                            <a:srgbClr val="042AA4"/>
                          </a:solidFill>
                        </a:rPr>
                        <a:t> </a:t>
                      </a:r>
                      <a:endParaRPr lang="ru-RU" sz="2600" dirty="0">
                        <a:solidFill>
                          <a:srgbClr val="042AA4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32865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rgbClr val="FF0000"/>
                          </a:solidFill>
                        </a:rPr>
                        <a:t>5 тысяч</a:t>
                      </a:r>
                      <a:endParaRPr lang="ru-RU" sz="2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rgbClr val="042AA4"/>
                          </a:solidFill>
                        </a:rPr>
                        <a:t>студенты</a:t>
                      </a:r>
                      <a:endParaRPr lang="ru-RU" sz="2600" b="1" dirty="0">
                        <a:solidFill>
                          <a:srgbClr val="042AA4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82301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rgbClr val="FF0000"/>
                          </a:solidFill>
                        </a:rPr>
                        <a:t>19 тысяч</a:t>
                      </a:r>
                      <a:endParaRPr lang="ru-RU" sz="2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2600" b="1" dirty="0" smtClean="0">
                          <a:solidFill>
                            <a:srgbClr val="042AA4"/>
                          </a:solidFill>
                        </a:rPr>
                        <a:t>проживающие в республике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600" b="1" dirty="0" smtClean="0">
                          <a:solidFill>
                            <a:srgbClr val="042AA4"/>
                          </a:solidFill>
                        </a:rPr>
                        <a:t>иностранные граждане</a:t>
                      </a:r>
                      <a:endParaRPr lang="ru-RU" sz="2600" b="1" dirty="0">
                        <a:solidFill>
                          <a:srgbClr val="042AA4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252245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rgbClr val="FF0000"/>
                          </a:solidFill>
                        </a:rPr>
                        <a:t>10 - 25 тысяч</a:t>
                      </a:r>
                      <a:endParaRPr lang="ru-RU" sz="2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rgbClr val="042AA4"/>
                          </a:solidFill>
                        </a:rPr>
                        <a:t>приехавшие в «гости» к родственникам,</a:t>
                      </a:r>
                      <a:r>
                        <a:rPr lang="ru-RU" sz="2600" b="1" baseline="0" dirty="0" smtClean="0">
                          <a:solidFill>
                            <a:srgbClr val="042AA4"/>
                          </a:solidFill>
                        </a:rPr>
                        <a:t> друзьям, в качестве туристов</a:t>
                      </a:r>
                      <a:endParaRPr lang="ru-RU" sz="2600" b="1" dirty="0">
                        <a:solidFill>
                          <a:srgbClr val="042AA4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9237" name="TextBox 8"/>
          <p:cNvSpPr txBox="1">
            <a:spLocks noChangeArrowheads="1"/>
          </p:cNvSpPr>
          <p:nvPr/>
        </p:nvSpPr>
        <p:spPr bwMode="auto">
          <a:xfrm>
            <a:off x="357158" y="1135077"/>
            <a:ext cx="833651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Всего в Республике </a:t>
            </a:r>
            <a:r>
              <a:rPr lang="ru-RU" sz="2800" b="1" dirty="0" smtClean="0">
                <a:solidFill>
                  <a:srgbClr val="002060"/>
                </a:solidFill>
              </a:rPr>
              <a:t>Татарстан ежедневно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легально находится </a:t>
            </a:r>
            <a:r>
              <a:rPr lang="ru-RU" sz="3600" b="1" dirty="0" smtClean="0">
                <a:solidFill>
                  <a:srgbClr val="FF0000"/>
                </a:solidFill>
              </a:rPr>
              <a:t>от 55 до 70 тысяч 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иностранных 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MS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4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0"/>
            <a:ext cx="81724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990033"/>
                </a:solidFill>
                <a:latin typeface="Times New Roman" pitchFamily="18" charset="0"/>
              </a:rPr>
              <a:t>Контроль за пребыванием иностранных граждан и осуществлением ими трудовой деятельности </a:t>
            </a:r>
            <a:endParaRPr lang="ru-RU" sz="2000" b="1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000628" y="1643050"/>
            <a:ext cx="3929090" cy="227754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</a:rPr>
              <a:t>Проведено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14 684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мероприятия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по выявлению нарушений миграционного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законодательства</a:t>
            </a:r>
          </a:p>
          <a:p>
            <a:pPr algn="ctr"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000496" y="1000108"/>
            <a:ext cx="14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2013 г.</a:t>
            </a:r>
            <a:endParaRPr lang="ru-RU" sz="2400" b="1" dirty="0">
              <a:solidFill>
                <a:srgbClr val="0066FF"/>
              </a:solidFill>
            </a:endParaRPr>
          </a:p>
        </p:txBody>
      </p:sp>
      <p:pic>
        <p:nvPicPr>
          <p:cNvPr id="11" name="Picture 2" descr="Все фото 8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5729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034" y="4538687"/>
            <a:ext cx="8429684" cy="218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</a:rPr>
              <a:t>Выявлено: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27 798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административных правонарушений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К ответственности привлечено: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21 578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иностранных граждан,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1 632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работодателя,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4 588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граждан РФ, принимающая сторона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4607</TotalTime>
  <Words>470</Words>
  <Application>Microsoft Office PowerPoint</Application>
  <PresentationFormat>Экран (4:3)</PresentationFormat>
  <Paragraphs>101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1_Оформление по умолчанию</vt:lpstr>
      <vt:lpstr>Слайд 1</vt:lpstr>
      <vt:lpstr>Количество поставленных на миграционный  учет иностранных граждан</vt:lpstr>
      <vt:lpstr>Количество поставленных на миграционный  учет иностранных граждан в 2013 году</vt:lpstr>
      <vt:lpstr>Поставлено на миграционный учет иностранных граждан в 2013 году (по странам прибытия)</vt:lpstr>
      <vt:lpstr>Слайд 5</vt:lpstr>
      <vt:lpstr>Слайд 6</vt:lpstr>
      <vt:lpstr>Количество временно и постоянно проживающих  в Республике Татарстан иностранных граждан </vt:lpstr>
      <vt:lpstr>Количество иностранных граждан, находящихся в Республике Татарстан</vt:lpstr>
      <vt:lpstr>Контроль за пребыванием иностранных граждан и осуществлением ими трудовой деятельности </vt:lpstr>
      <vt:lpstr>Контроль за пребыванием иностранных граждан и осуществлением ими трудовой деятельности 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врио начальник УФМС Росси по Республике Татарстан </dc:title>
  <dc:creator>user</dc:creator>
  <cp:lastModifiedBy>Sibaev.Rustem</cp:lastModifiedBy>
  <cp:revision>318</cp:revision>
  <dcterms:created xsi:type="dcterms:W3CDTF">2009-11-20T12:06:23Z</dcterms:created>
  <dcterms:modified xsi:type="dcterms:W3CDTF">2014-05-14T12:48:33Z</dcterms:modified>
</cp:coreProperties>
</file>