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84" r:id="rId3"/>
    <p:sldId id="287" r:id="rId4"/>
    <p:sldId id="258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80" r:id="rId13"/>
    <p:sldId id="271" r:id="rId14"/>
    <p:sldId id="259" r:id="rId15"/>
    <p:sldId id="276" r:id="rId16"/>
    <p:sldId id="275" r:id="rId17"/>
    <p:sldId id="277" r:id="rId18"/>
    <p:sldId id="278" r:id="rId19"/>
    <p:sldId id="279" r:id="rId20"/>
    <p:sldId id="285" r:id="rId21"/>
    <p:sldId id="286" r:id="rId22"/>
    <p:sldId id="295" r:id="rId23"/>
    <p:sldId id="296" r:id="rId24"/>
    <p:sldId id="297" r:id="rId25"/>
    <p:sldId id="298" r:id="rId26"/>
    <p:sldId id="288" r:id="rId27"/>
    <p:sldId id="289" r:id="rId28"/>
    <p:sldId id="290" r:id="rId29"/>
    <p:sldId id="291" r:id="rId30"/>
    <p:sldId id="303" r:id="rId31"/>
    <p:sldId id="304" r:id="rId32"/>
    <p:sldId id="299" r:id="rId33"/>
    <p:sldId id="300" r:id="rId34"/>
    <p:sldId id="301" r:id="rId35"/>
    <p:sldId id="302" r:id="rId36"/>
  </p:sldIdLst>
  <p:sldSz cx="9144000" cy="6858000" type="screen4x3"/>
  <p:notesSz cx="6888163" cy="9677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00FF"/>
    <a:srgbClr val="53D2FF"/>
    <a:srgbClr val="66FFCC"/>
    <a:srgbClr val="FF99FF"/>
    <a:srgbClr val="FFCCFF"/>
    <a:srgbClr val="99FFCC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50"/>
      <c:depthPercent val="100"/>
      <c:rAngAx val="1"/>
    </c:view3D>
    <c:floor>
      <c:spPr>
        <a:ln w="3175">
          <a:solidFill>
            <a:schemeClr val="tx1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Общее несоответствие по качеству потребляемых и реализуемых нефтепродуктов </c:v>
                </c:pt>
              </c:strCache>
            </c:strRef>
          </c:tx>
          <c:spPr>
            <a:gradFill flip="none" rotWithShape="1">
              <a:gsLst>
                <a:gs pos="10000">
                  <a:srgbClr val="FFFF00"/>
                </a:gs>
                <a:gs pos="54000">
                  <a:srgbClr val="FF6600"/>
                </a:gs>
                <a:gs pos="100000">
                  <a:srgbClr val="FFFF00"/>
                </a:gs>
              </a:gsLst>
              <a:lin ang="3000000" scaled="0"/>
              <a:tileRect/>
            </a:gradFill>
            <a:ln w="19582">
              <a:noFill/>
              <a:prstDash val="solid"/>
            </a:ln>
            <a:scene3d>
              <a:camera prst="orthographicFront"/>
              <a:lightRig rig="threePt" dir="t"/>
            </a:scene3d>
            <a:sp3d prstMaterial="matte"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8159098908834951E-3"/>
                  <c:y val="0.10525943234213875"/>
                </c:manualLayout>
              </c:layout>
              <c:showVal val="1"/>
            </c:dLbl>
            <c:dLbl>
              <c:idx val="1"/>
              <c:layout>
                <c:manualLayout>
                  <c:x val="1.4079549454417545E-3"/>
                  <c:y val="9.5883143252764549E-2"/>
                </c:manualLayout>
              </c:layout>
              <c:showVal val="1"/>
            </c:dLbl>
            <c:dLbl>
              <c:idx val="2"/>
              <c:layout>
                <c:manualLayout>
                  <c:x val="-1.1086259412927848E-7"/>
                  <c:y val="7.29546508953898E-2"/>
                </c:manualLayout>
              </c:layout>
              <c:showVal val="1"/>
            </c:dLbl>
            <c:dLbl>
              <c:idx val="3"/>
              <c:layout>
                <c:manualLayout>
                  <c:x val="-4.2238648363252355E-3"/>
                  <c:y val="6.3051691183175509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6.4616986470081558E-2"/>
                </c:manualLayout>
              </c:layout>
              <c:showVal val="1"/>
            </c:dLbl>
            <c:dLbl>
              <c:idx val="5"/>
              <c:layout>
                <c:manualLayout>
                  <c:x val="-4.2238648363252355E-3"/>
                  <c:y val="8.4804689556767746E-2"/>
                </c:manualLayout>
              </c:layout>
              <c:showVal val="1"/>
            </c:dLbl>
            <c:dLbl>
              <c:idx val="6"/>
              <c:layout>
                <c:manualLayout>
                  <c:x val="-2.8159098908834951E-3"/>
                  <c:y val="7.085523877204247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strRef>
              <c:f>Sheet1!$B$1:$H$1</c:f>
              <c:strCache>
                <c:ptCount val="7"/>
                <c:pt idx="0">
                  <c:v>2005 г.</c:v>
                </c:pt>
                <c:pt idx="1">
                  <c:v>2006 г.</c:v>
                </c:pt>
                <c:pt idx="2">
                  <c:v>2007 г.</c:v>
                </c:pt>
                <c:pt idx="3">
                  <c:v>2008 г.</c:v>
                </c:pt>
                <c:pt idx="4">
                  <c:v>2009 г.</c:v>
                </c:pt>
                <c:pt idx="5">
                  <c:v>2010 г.</c:v>
                </c:pt>
                <c:pt idx="6">
                  <c:v>11 месяцев 2011 г.</c:v>
                </c:pt>
              </c:strCache>
            </c:strRef>
          </c:cat>
          <c:val>
            <c:numRef>
              <c:f>Sheet1!$B$2:$H$2</c:f>
              <c:numCache>
                <c:formatCode>0.0%</c:formatCode>
                <c:ptCount val="7"/>
                <c:pt idx="0">
                  <c:v>0.22700000000000026</c:v>
                </c:pt>
                <c:pt idx="1">
                  <c:v>0.10620000000000022</c:v>
                </c:pt>
                <c:pt idx="2">
                  <c:v>4.5000000000000033E-2</c:v>
                </c:pt>
                <c:pt idx="3">
                  <c:v>3.2000000000000105E-2</c:v>
                </c:pt>
                <c:pt idx="4">
                  <c:v>3.2000000000000105E-2</c:v>
                </c:pt>
                <c:pt idx="5">
                  <c:v>3.7000000000000061E-2</c:v>
                </c:pt>
                <c:pt idx="6">
                  <c:v>3.5000000000000059E-2</c:v>
                </c:pt>
              </c:numCache>
            </c:numRef>
          </c:val>
        </c:ser>
        <c:dLbls>
          <c:showVal val="1"/>
        </c:dLbls>
        <c:gapWidth val="80"/>
        <c:shape val="box"/>
        <c:axId val="97485952"/>
        <c:axId val="97487488"/>
        <c:axId val="0"/>
      </c:bar3DChart>
      <c:catAx>
        <c:axId val="97485952"/>
        <c:scaling>
          <c:orientation val="minMax"/>
        </c:scaling>
        <c:axPos val="b"/>
        <c:majorGridlines>
          <c:spPr>
            <a:ln w="4896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low"/>
        <c:spPr>
          <a:ln w="48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97487488"/>
        <c:crosses val="autoZero"/>
        <c:auto val="1"/>
        <c:lblAlgn val="ctr"/>
        <c:lblOffset val="100"/>
        <c:tickLblSkip val="1"/>
        <c:tickMarkSkip val="1"/>
      </c:catAx>
      <c:valAx>
        <c:axId val="97487488"/>
        <c:scaling>
          <c:orientation val="minMax"/>
        </c:scaling>
        <c:axPos val="l"/>
        <c:majorGridlines>
          <c:spPr>
            <a:ln w="4896">
              <a:solidFill>
                <a:schemeClr val="tx1"/>
              </a:solidFill>
              <a:prstDash val="solid"/>
            </a:ln>
          </c:spPr>
        </c:majorGridlines>
        <c:numFmt formatCode="0.0%" sourceLinked="1"/>
        <c:minorTickMark val="out"/>
        <c:tickLblPos val="nextTo"/>
        <c:spPr>
          <a:ln w="48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97485952"/>
        <c:crosses val="autoZero"/>
        <c:crossBetween val="between"/>
      </c:valAx>
      <c:spPr>
        <a:noFill/>
        <a:ln w="25392">
          <a:noFill/>
        </a:ln>
      </c:spPr>
    </c:plotArea>
    <c:legend>
      <c:legendPos val="b"/>
      <c:layout>
        <c:manualLayout>
          <c:xMode val="edge"/>
          <c:yMode val="edge"/>
          <c:x val="0"/>
          <c:y val="0.88993935809756464"/>
          <c:w val="0.98870110613153295"/>
          <c:h val="5.2490760400150833E-2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465" b="0" i="0" u="none" strike="noStrike" baseline="0">
          <a:solidFill>
            <a:schemeClr val="tx1"/>
          </a:solidFill>
          <a:latin typeface="Times New Roman" pitchFamily="18" charset="0"/>
          <a:ea typeface="Arial"/>
          <a:cs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6969696969697497E-2"/>
          <c:y val="4.5563549160671457E-2"/>
          <c:w val="0.88484848484848788"/>
          <c:h val="0.74820143884892165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Нормаль 80 (опт)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square"/>
            <c:size val="9"/>
            <c:spPr>
              <a:solidFill>
                <a:srgbClr val="0070C0"/>
              </a:solidFill>
            </c:spPr>
          </c:marker>
          <c:cat>
            <c:numRef>
              <c:f>Sheet1!$B$1:$Y$1</c:f>
              <c:numCache>
                <c:formatCode>mmm/yy</c:formatCode>
                <c:ptCount val="24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19500</c:v>
                </c:pt>
                <c:pt idx="1">
                  <c:v>20000</c:v>
                </c:pt>
                <c:pt idx="2">
                  <c:v>21000</c:v>
                </c:pt>
                <c:pt idx="3">
                  <c:v>21500</c:v>
                </c:pt>
                <c:pt idx="4">
                  <c:v>22000</c:v>
                </c:pt>
                <c:pt idx="5">
                  <c:v>22000</c:v>
                </c:pt>
                <c:pt idx="6">
                  <c:v>22000</c:v>
                </c:pt>
                <c:pt idx="7">
                  <c:v>22000</c:v>
                </c:pt>
                <c:pt idx="8">
                  <c:v>22000</c:v>
                </c:pt>
                <c:pt idx="9">
                  <c:v>22000</c:v>
                </c:pt>
                <c:pt idx="10">
                  <c:v>22037.5</c:v>
                </c:pt>
                <c:pt idx="11">
                  <c:v>22000</c:v>
                </c:pt>
                <c:pt idx="12">
                  <c:v>23500</c:v>
                </c:pt>
                <c:pt idx="13">
                  <c:v>25500</c:v>
                </c:pt>
                <c:pt idx="14">
                  <c:v>24000</c:v>
                </c:pt>
                <c:pt idx="15">
                  <c:v>24666.666666666657</c:v>
                </c:pt>
                <c:pt idx="16">
                  <c:v>25200</c:v>
                </c:pt>
                <c:pt idx="17">
                  <c:v>28600</c:v>
                </c:pt>
                <c:pt idx="18">
                  <c:v>30000</c:v>
                </c:pt>
                <c:pt idx="19">
                  <c:v>30000</c:v>
                </c:pt>
                <c:pt idx="20">
                  <c:v>29166.666666666657</c:v>
                </c:pt>
                <c:pt idx="21">
                  <c:v>27950</c:v>
                </c:pt>
                <c:pt idx="22">
                  <c:v>28100</c:v>
                </c:pt>
                <c:pt idx="23">
                  <c:v>28100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Нормаль 80 (розница)</c:v>
                </c:pt>
              </c:strCache>
            </c:strRef>
          </c:tx>
          <c:spPr>
            <a:ln w="63500" cmpd="sng">
              <a:solidFill>
                <a:srgbClr val="FF00FF"/>
              </a:solidFill>
            </a:ln>
          </c:spPr>
          <c:marker>
            <c:symbol val="square"/>
            <c:size val="9"/>
            <c:spPr>
              <a:solidFill>
                <a:srgbClr val="FF00FF"/>
              </a:solidFill>
              <a:ln>
                <a:solidFill>
                  <a:srgbClr val="FF00FF"/>
                </a:solidFill>
              </a:ln>
            </c:spPr>
          </c:marker>
          <c:cat>
            <c:numRef>
              <c:f>Sheet1!$B$1:$Y$1</c:f>
              <c:numCache>
                <c:formatCode>mmm/yy</c:formatCode>
                <c:ptCount val="24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</c:numCache>
            </c:numRef>
          </c:cat>
          <c:val>
            <c:numRef>
              <c:f>Sheet1!$B$3:$Y$3</c:f>
              <c:numCache>
                <c:formatCode>General</c:formatCode>
                <c:ptCount val="24"/>
                <c:pt idx="0">
                  <c:v>24885.84</c:v>
                </c:pt>
                <c:pt idx="1">
                  <c:v>25000</c:v>
                </c:pt>
                <c:pt idx="2">
                  <c:v>25054.79</c:v>
                </c:pt>
                <c:pt idx="3">
                  <c:v>25368.149999999983</c:v>
                </c:pt>
                <c:pt idx="4">
                  <c:v>25565.07</c:v>
                </c:pt>
                <c:pt idx="5">
                  <c:v>25684.93</c:v>
                </c:pt>
                <c:pt idx="6">
                  <c:v>26246.575342465752</c:v>
                </c:pt>
                <c:pt idx="7">
                  <c:v>26232.876712328762</c:v>
                </c:pt>
                <c:pt idx="8">
                  <c:v>26232.876712328762</c:v>
                </c:pt>
                <c:pt idx="9">
                  <c:v>26232.876712328762</c:v>
                </c:pt>
                <c:pt idx="10">
                  <c:v>26232.876712328762</c:v>
                </c:pt>
                <c:pt idx="11">
                  <c:v>26287.671232876673</c:v>
                </c:pt>
                <c:pt idx="12">
                  <c:v>27397.260273972603</c:v>
                </c:pt>
                <c:pt idx="13">
                  <c:v>28698.630136986267</c:v>
                </c:pt>
                <c:pt idx="14">
                  <c:v>28767.123287671217</c:v>
                </c:pt>
                <c:pt idx="15">
                  <c:v>28767.123287671217</c:v>
                </c:pt>
                <c:pt idx="16">
                  <c:v>30287.671232876681</c:v>
                </c:pt>
                <c:pt idx="17">
                  <c:v>31397.260273972603</c:v>
                </c:pt>
                <c:pt idx="18">
                  <c:v>31506.849315068495</c:v>
                </c:pt>
                <c:pt idx="19">
                  <c:v>32164.383561643841</c:v>
                </c:pt>
                <c:pt idx="20">
                  <c:v>32851.027397260274</c:v>
                </c:pt>
                <c:pt idx="21">
                  <c:v>33621.575342465716</c:v>
                </c:pt>
                <c:pt idx="22">
                  <c:v>33561.643835616436</c:v>
                </c:pt>
                <c:pt idx="23">
                  <c:v>33607.305936073062</c:v>
                </c:pt>
              </c:numCache>
            </c:numRef>
          </c:val>
          <c:smooth val="1"/>
        </c:ser>
        <c:marker val="1"/>
        <c:axId val="115193728"/>
        <c:axId val="115200000"/>
      </c:lineChart>
      <c:dateAx>
        <c:axId val="115193728"/>
        <c:scaling>
          <c:orientation val="minMax"/>
        </c:scaling>
        <c:axPos val="b"/>
        <c:majorGridlines/>
        <c:numFmt formatCode="mmm/yy" sourceLinked="0"/>
        <c:tickLblPos val="nextTo"/>
        <c:txPr>
          <a:bodyPr rot="-2700000" vert="horz"/>
          <a:lstStyle/>
          <a:p>
            <a:pPr>
              <a:defRPr/>
            </a:pPr>
            <a:endParaRPr lang="ru-RU"/>
          </a:p>
        </c:txPr>
        <c:crossAx val="115200000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152000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руб/тн</a:t>
                </a:r>
              </a:p>
            </c:rich>
          </c:tx>
          <c:layout>
            <c:manualLayout>
              <c:xMode val="edge"/>
              <c:yMode val="edge"/>
              <c:x val="0"/>
              <c:y val="0.3693876956810474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15193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603423009623808"/>
          <c:y val="0.90923489651831146"/>
          <c:w val="0.69518974190726068"/>
          <c:h val="9.0765172291896234E-2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1641404199475"/>
          <c:y val="4.3165467625899283E-2"/>
          <c:w val="0.88017672790901147"/>
          <c:h val="0.75059952038369593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Регуляр 92 (опт)</c:v>
                </c:pt>
              </c:strCache>
            </c:strRef>
          </c:tx>
          <c:spPr>
            <a:ln w="63500">
              <a:solidFill>
                <a:srgbClr val="0070C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70C0"/>
              </a:solidFill>
              <a:ln>
                <a:solidFill>
                  <a:srgbClr val="0070C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mmm/yy</c:formatCode>
                <c:ptCount val="24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20000</c:v>
                </c:pt>
                <c:pt idx="1">
                  <c:v>21000</c:v>
                </c:pt>
                <c:pt idx="2">
                  <c:v>21750</c:v>
                </c:pt>
                <c:pt idx="3">
                  <c:v>21800</c:v>
                </c:pt>
                <c:pt idx="4">
                  <c:v>22500</c:v>
                </c:pt>
                <c:pt idx="5">
                  <c:v>22500</c:v>
                </c:pt>
                <c:pt idx="6">
                  <c:v>23400</c:v>
                </c:pt>
                <c:pt idx="7">
                  <c:v>22850</c:v>
                </c:pt>
                <c:pt idx="8">
                  <c:v>23025</c:v>
                </c:pt>
                <c:pt idx="9">
                  <c:v>23333.33333333331</c:v>
                </c:pt>
                <c:pt idx="10">
                  <c:v>23837.5</c:v>
                </c:pt>
                <c:pt idx="11">
                  <c:v>23460</c:v>
                </c:pt>
                <c:pt idx="12">
                  <c:v>26300</c:v>
                </c:pt>
                <c:pt idx="13">
                  <c:v>25500</c:v>
                </c:pt>
                <c:pt idx="14">
                  <c:v>25325</c:v>
                </c:pt>
                <c:pt idx="15">
                  <c:v>25933.33333333331</c:v>
                </c:pt>
                <c:pt idx="16">
                  <c:v>27000</c:v>
                </c:pt>
                <c:pt idx="17">
                  <c:v>29900</c:v>
                </c:pt>
                <c:pt idx="18">
                  <c:v>29900</c:v>
                </c:pt>
                <c:pt idx="19">
                  <c:v>32000</c:v>
                </c:pt>
                <c:pt idx="20">
                  <c:v>32000</c:v>
                </c:pt>
                <c:pt idx="21">
                  <c:v>32500</c:v>
                </c:pt>
                <c:pt idx="22">
                  <c:v>30375</c:v>
                </c:pt>
                <c:pt idx="23">
                  <c:v>28500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Регуляр 92 (розница)</c:v>
                </c:pt>
              </c:strCache>
            </c:strRef>
          </c:tx>
          <c:spPr>
            <a:ln w="63500">
              <a:solidFill>
                <a:srgbClr val="FF00FF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mmm/yy</c:formatCode>
                <c:ptCount val="24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</c:numCache>
            </c:numRef>
          </c:cat>
          <c:val>
            <c:numRef>
              <c:f>Sheet1!$B$3:$Y$3</c:f>
              <c:numCache>
                <c:formatCode>General</c:formatCode>
                <c:ptCount val="24"/>
                <c:pt idx="0">
                  <c:v>25411.109999999986</c:v>
                </c:pt>
                <c:pt idx="1">
                  <c:v>25000</c:v>
                </c:pt>
                <c:pt idx="2">
                  <c:v>25440</c:v>
                </c:pt>
                <c:pt idx="3">
                  <c:v>26375</c:v>
                </c:pt>
                <c:pt idx="4">
                  <c:v>27016.67</c:v>
                </c:pt>
                <c:pt idx="5">
                  <c:v>27200</c:v>
                </c:pt>
                <c:pt idx="6">
                  <c:v>27506.666666666657</c:v>
                </c:pt>
                <c:pt idx="7">
                  <c:v>27920</c:v>
                </c:pt>
                <c:pt idx="8">
                  <c:v>27914.666666666657</c:v>
                </c:pt>
                <c:pt idx="9">
                  <c:v>28016.666666666657</c:v>
                </c:pt>
                <c:pt idx="10">
                  <c:v>28616.666666666657</c:v>
                </c:pt>
                <c:pt idx="11">
                  <c:v>28706.666666666657</c:v>
                </c:pt>
                <c:pt idx="12">
                  <c:v>29200</c:v>
                </c:pt>
                <c:pt idx="13">
                  <c:v>30200</c:v>
                </c:pt>
                <c:pt idx="14">
                  <c:v>29773.33333333331</c:v>
                </c:pt>
                <c:pt idx="15">
                  <c:v>29633.33333333331</c:v>
                </c:pt>
                <c:pt idx="16">
                  <c:v>31040</c:v>
                </c:pt>
                <c:pt idx="17">
                  <c:v>32733.329999999987</c:v>
                </c:pt>
                <c:pt idx="18">
                  <c:v>33133.333333333328</c:v>
                </c:pt>
                <c:pt idx="19">
                  <c:v>34253.333333333328</c:v>
                </c:pt>
                <c:pt idx="20">
                  <c:v>34950</c:v>
                </c:pt>
                <c:pt idx="21">
                  <c:v>35116.666666666628</c:v>
                </c:pt>
                <c:pt idx="22">
                  <c:v>34988.88888888892</c:v>
                </c:pt>
                <c:pt idx="23">
                  <c:v>34600</c:v>
                </c:pt>
              </c:numCache>
            </c:numRef>
          </c:val>
          <c:smooth val="1"/>
        </c:ser>
        <c:marker val="1"/>
        <c:axId val="115249920"/>
        <c:axId val="115251840"/>
      </c:lineChart>
      <c:dateAx>
        <c:axId val="115249920"/>
        <c:scaling>
          <c:orientation val="minMax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400" b="0"/>
            </a:pPr>
            <a:endParaRPr lang="ru-RU"/>
          </a:p>
        </c:txPr>
        <c:crossAx val="115251840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15251840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руб/тн</a:t>
                </a:r>
              </a:p>
            </c:rich>
          </c:tx>
          <c:layout>
            <c:manualLayout>
              <c:xMode val="edge"/>
              <c:yMode val="edge"/>
              <c:x val="0"/>
              <c:y val="0.37206457867824527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ru-RU"/>
          </a:p>
        </c:txPr>
        <c:crossAx val="115249920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52E-2"/>
        </c:manualLayout>
      </c:layout>
      <c:spPr>
        <a:noFill/>
        <a:ln w="35964">
          <a:noFill/>
        </a:ln>
      </c:spPr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Times New Roman" pitchFamily="18" charset="0"/>
          <a:ea typeface="Arial"/>
          <a:cs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6969696969697067E-2"/>
          <c:y val="4.5563549160671457E-2"/>
          <c:w val="0.88484848484848722"/>
          <c:h val="0.74820143884892165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Премиум 95 (опт)</c:v>
                </c:pt>
              </c:strCache>
            </c:strRef>
          </c:tx>
          <c:spPr>
            <a:ln w="63500">
              <a:solidFill>
                <a:srgbClr val="0070C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70C0"/>
              </a:solidFill>
              <a:ln>
                <a:solidFill>
                  <a:srgbClr val="0070C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mmm/yy</c:formatCode>
                <c:ptCount val="24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23500</c:v>
                </c:pt>
                <c:pt idx="1">
                  <c:v>23500</c:v>
                </c:pt>
                <c:pt idx="2">
                  <c:v>23750</c:v>
                </c:pt>
                <c:pt idx="3">
                  <c:v>24000</c:v>
                </c:pt>
                <c:pt idx="4">
                  <c:v>25500</c:v>
                </c:pt>
                <c:pt idx="5">
                  <c:v>25000</c:v>
                </c:pt>
                <c:pt idx="6">
                  <c:v>26250</c:v>
                </c:pt>
                <c:pt idx="7">
                  <c:v>26825</c:v>
                </c:pt>
                <c:pt idx="8">
                  <c:v>26800</c:v>
                </c:pt>
                <c:pt idx="9">
                  <c:v>27000</c:v>
                </c:pt>
                <c:pt idx="10">
                  <c:v>26562.5</c:v>
                </c:pt>
                <c:pt idx="11">
                  <c:v>26750</c:v>
                </c:pt>
                <c:pt idx="12">
                  <c:v>28550</c:v>
                </c:pt>
                <c:pt idx="13">
                  <c:v>28250</c:v>
                </c:pt>
                <c:pt idx="14">
                  <c:v>28000</c:v>
                </c:pt>
                <c:pt idx="15">
                  <c:v>27500</c:v>
                </c:pt>
                <c:pt idx="16">
                  <c:v>29975</c:v>
                </c:pt>
                <c:pt idx="17">
                  <c:v>32000</c:v>
                </c:pt>
                <c:pt idx="18">
                  <c:v>32000</c:v>
                </c:pt>
                <c:pt idx="19">
                  <c:v>33500</c:v>
                </c:pt>
                <c:pt idx="20">
                  <c:v>34000</c:v>
                </c:pt>
                <c:pt idx="21">
                  <c:v>35300</c:v>
                </c:pt>
                <c:pt idx="22">
                  <c:v>33250</c:v>
                </c:pt>
                <c:pt idx="23">
                  <c:v>33500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Премиум 95 (розница)</c:v>
                </c:pt>
              </c:strCache>
            </c:strRef>
          </c:tx>
          <c:spPr>
            <a:ln w="63500">
              <a:solidFill>
                <a:srgbClr val="FF00FF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mmm/yy</c:formatCode>
                <c:ptCount val="24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</c:numCache>
            </c:numRef>
          </c:cat>
          <c:val>
            <c:numRef>
              <c:f>Sheet1!$B$3:$Y$3</c:f>
              <c:numCache>
                <c:formatCode>General</c:formatCode>
                <c:ptCount val="24"/>
                <c:pt idx="0">
                  <c:v>30251.14</c:v>
                </c:pt>
                <c:pt idx="1">
                  <c:v>30291.1</c:v>
                </c:pt>
                <c:pt idx="2">
                  <c:v>30342.47</c:v>
                </c:pt>
                <c:pt idx="3">
                  <c:v>30496.58</c:v>
                </c:pt>
                <c:pt idx="4">
                  <c:v>30719.18</c:v>
                </c:pt>
                <c:pt idx="5">
                  <c:v>30958.9</c:v>
                </c:pt>
                <c:pt idx="6">
                  <c:v>31315.068493150713</c:v>
                </c:pt>
                <c:pt idx="7">
                  <c:v>31595.890410958902</c:v>
                </c:pt>
                <c:pt idx="8">
                  <c:v>31665.753424657538</c:v>
                </c:pt>
                <c:pt idx="9">
                  <c:v>31797.94520547946</c:v>
                </c:pt>
                <c:pt idx="10">
                  <c:v>31952.054794520565</c:v>
                </c:pt>
                <c:pt idx="11">
                  <c:v>32150.684931506847</c:v>
                </c:pt>
                <c:pt idx="12">
                  <c:v>32716.894977168933</c:v>
                </c:pt>
                <c:pt idx="13">
                  <c:v>33698.630136986285</c:v>
                </c:pt>
                <c:pt idx="14">
                  <c:v>33630.136986301375</c:v>
                </c:pt>
                <c:pt idx="15">
                  <c:v>33630.136986301375</c:v>
                </c:pt>
                <c:pt idx="16">
                  <c:v>34726.03</c:v>
                </c:pt>
                <c:pt idx="17">
                  <c:v>36068.49</c:v>
                </c:pt>
                <c:pt idx="18">
                  <c:v>36301.369863013664</c:v>
                </c:pt>
                <c:pt idx="19">
                  <c:v>37452.054794520547</c:v>
                </c:pt>
                <c:pt idx="20">
                  <c:v>38270.547945205479</c:v>
                </c:pt>
                <c:pt idx="21">
                  <c:v>38750</c:v>
                </c:pt>
                <c:pt idx="22">
                  <c:v>38778.538812785388</c:v>
                </c:pt>
                <c:pt idx="23">
                  <c:v>38835.616438356214</c:v>
                </c:pt>
              </c:numCache>
            </c:numRef>
          </c:val>
          <c:smooth val="1"/>
        </c:ser>
        <c:marker val="1"/>
        <c:axId val="115965312"/>
        <c:axId val="116528640"/>
      </c:lineChart>
      <c:dateAx>
        <c:axId val="115965312"/>
        <c:scaling>
          <c:orientation val="minMax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ru-RU"/>
          </a:p>
        </c:txPr>
        <c:crossAx val="116528640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16528640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b="1"/>
                </a:pPr>
                <a:r>
                  <a:rPr lang="ru-RU" b="1" dirty="0" err="1"/>
                  <a:t>руб</a:t>
                </a:r>
                <a:r>
                  <a:rPr lang="ru-RU" b="1" dirty="0"/>
                  <a:t>/</a:t>
                </a:r>
                <a:r>
                  <a:rPr lang="ru-RU" b="1" dirty="0" err="1"/>
                  <a:t>тн</a:t>
                </a:r>
                <a:endParaRPr lang="ru-RU" b="1" dirty="0"/>
              </a:p>
            </c:rich>
          </c:tx>
          <c:layout>
            <c:manualLayout>
              <c:xMode val="edge"/>
              <c:yMode val="edge"/>
              <c:x val="0"/>
              <c:y val="0.38667949703132148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15965312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66E-2"/>
        </c:manualLayout>
      </c:layout>
      <c:spPr>
        <a:noFill/>
        <a:ln w="35964">
          <a:noFill/>
        </a:ln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Times New Roman" pitchFamily="18" charset="0"/>
          <a:ea typeface="Arial"/>
          <a:cs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1641404199475"/>
          <c:y val="4.316546762589929E-2"/>
          <c:w val="0.88017672790901147"/>
          <c:h val="0.75059952038369593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ДТ (опт)</c:v>
                </c:pt>
              </c:strCache>
            </c:strRef>
          </c:tx>
          <c:spPr>
            <a:ln w="63500">
              <a:solidFill>
                <a:srgbClr val="0070C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70C0"/>
              </a:solidFill>
              <a:ln>
                <a:solidFill>
                  <a:srgbClr val="0070C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mmm/yy</c:formatCode>
                <c:ptCount val="24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18000</c:v>
                </c:pt>
                <c:pt idx="1">
                  <c:v>19250</c:v>
                </c:pt>
                <c:pt idx="2">
                  <c:v>15750</c:v>
                </c:pt>
                <c:pt idx="3">
                  <c:v>15900</c:v>
                </c:pt>
                <c:pt idx="4">
                  <c:v>16000</c:v>
                </c:pt>
                <c:pt idx="5">
                  <c:v>15000</c:v>
                </c:pt>
                <c:pt idx="6">
                  <c:v>16500</c:v>
                </c:pt>
                <c:pt idx="7">
                  <c:v>16550</c:v>
                </c:pt>
                <c:pt idx="8">
                  <c:v>16240</c:v>
                </c:pt>
                <c:pt idx="9">
                  <c:v>16800</c:v>
                </c:pt>
                <c:pt idx="10">
                  <c:v>21300</c:v>
                </c:pt>
                <c:pt idx="11">
                  <c:v>24060</c:v>
                </c:pt>
                <c:pt idx="12">
                  <c:v>28600</c:v>
                </c:pt>
                <c:pt idx="13">
                  <c:v>25750</c:v>
                </c:pt>
                <c:pt idx="14">
                  <c:v>25500</c:v>
                </c:pt>
                <c:pt idx="15">
                  <c:v>22600</c:v>
                </c:pt>
                <c:pt idx="16">
                  <c:v>23800</c:v>
                </c:pt>
                <c:pt idx="17">
                  <c:v>21800</c:v>
                </c:pt>
                <c:pt idx="18">
                  <c:v>21750</c:v>
                </c:pt>
                <c:pt idx="19">
                  <c:v>24000</c:v>
                </c:pt>
                <c:pt idx="20">
                  <c:v>24000</c:v>
                </c:pt>
                <c:pt idx="21">
                  <c:v>26000</c:v>
                </c:pt>
                <c:pt idx="22">
                  <c:v>32400</c:v>
                </c:pt>
                <c:pt idx="23">
                  <c:v>31500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ДТ (розница)</c:v>
                </c:pt>
              </c:strCache>
            </c:strRef>
          </c:tx>
          <c:spPr>
            <a:ln w="63500">
              <a:solidFill>
                <a:srgbClr val="FF00FF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mmm/yy</c:formatCode>
                <c:ptCount val="24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</c:numCache>
            </c:numRef>
          </c:cat>
          <c:val>
            <c:numRef>
              <c:f>Sheet1!$B$3:$Y$3</c:f>
              <c:numCache>
                <c:formatCode>General</c:formatCode>
                <c:ptCount val="24"/>
                <c:pt idx="0">
                  <c:v>21712.329999999987</c:v>
                </c:pt>
                <c:pt idx="1">
                  <c:v>22191.780000000013</c:v>
                </c:pt>
                <c:pt idx="2">
                  <c:v>22547.95</c:v>
                </c:pt>
                <c:pt idx="3">
                  <c:v>21592.47</c:v>
                </c:pt>
                <c:pt idx="4">
                  <c:v>22380.14</c:v>
                </c:pt>
                <c:pt idx="5">
                  <c:v>22191.780000000013</c:v>
                </c:pt>
                <c:pt idx="6">
                  <c:v>22767.12328767122</c:v>
                </c:pt>
                <c:pt idx="7">
                  <c:v>22602.739726027383</c:v>
                </c:pt>
                <c:pt idx="8">
                  <c:v>22602.739726027383</c:v>
                </c:pt>
                <c:pt idx="9">
                  <c:v>23116.438356164384</c:v>
                </c:pt>
                <c:pt idx="10">
                  <c:v>24537.671232876688</c:v>
                </c:pt>
                <c:pt idx="11">
                  <c:v>28904.10958904108</c:v>
                </c:pt>
                <c:pt idx="12">
                  <c:v>32123.287671232891</c:v>
                </c:pt>
                <c:pt idx="13">
                  <c:v>32808.219178082196</c:v>
                </c:pt>
                <c:pt idx="14">
                  <c:v>32397.260273972603</c:v>
                </c:pt>
                <c:pt idx="15">
                  <c:v>29486.301369863013</c:v>
                </c:pt>
                <c:pt idx="16">
                  <c:v>30273.97</c:v>
                </c:pt>
                <c:pt idx="17">
                  <c:v>30438.356164383556</c:v>
                </c:pt>
                <c:pt idx="18">
                  <c:v>29589.041095890421</c:v>
                </c:pt>
                <c:pt idx="19">
                  <c:v>30849.315068493132</c:v>
                </c:pt>
                <c:pt idx="20">
                  <c:v>31472.60273972603</c:v>
                </c:pt>
                <c:pt idx="21">
                  <c:v>32140.410958904096</c:v>
                </c:pt>
                <c:pt idx="22">
                  <c:v>37043.378995433792</c:v>
                </c:pt>
                <c:pt idx="23">
                  <c:v>38127.853881278585</c:v>
                </c:pt>
              </c:numCache>
            </c:numRef>
          </c:val>
          <c:smooth val="1"/>
        </c:ser>
        <c:marker val="1"/>
        <c:axId val="115971968"/>
        <c:axId val="116633600"/>
      </c:lineChart>
      <c:dateAx>
        <c:axId val="115971968"/>
        <c:scaling>
          <c:orientation val="minMax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400" b="0"/>
            </a:pPr>
            <a:endParaRPr lang="ru-RU"/>
          </a:p>
        </c:txPr>
        <c:crossAx val="116633600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16633600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руб/тн</a:t>
                </a:r>
              </a:p>
            </c:rich>
          </c:tx>
          <c:layout>
            <c:manualLayout>
              <c:xMode val="edge"/>
              <c:yMode val="edge"/>
              <c:x val="1.8055555555555561E-2"/>
              <c:y val="0.36653407904002838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ru-RU"/>
          </a:p>
        </c:txPr>
        <c:crossAx val="115971968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66E-2"/>
        </c:manualLayout>
      </c:layout>
      <c:spPr>
        <a:noFill/>
        <a:ln w="35964">
          <a:noFill/>
        </a:ln>
      </c:spPr>
      <c:txPr>
        <a:bodyPr/>
        <a:lstStyle/>
        <a:p>
          <a:pPr>
            <a:defRPr sz="1400" b="0"/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Times New Roman" pitchFamily="18" charset="0"/>
          <a:ea typeface="Arial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7680412371134018E-2"/>
          <c:y val="0.10362214005933047"/>
          <c:w val="0.93336387655792652"/>
          <c:h val="0.6803311053849983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А-76</c:v>
                </c:pt>
              </c:strCache>
            </c:strRef>
          </c:tx>
          <c:spPr>
            <a:solidFill>
              <a:srgbClr val="FF99CC"/>
            </a:solidFill>
            <a:ln w="12077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00FF00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5"/>
              <c:layout>
                <c:manualLayout>
                  <c:x val="1.6836237628513884E-3"/>
                  <c:y val="-8.4655830720334908E-3"/>
                </c:manualLayout>
              </c:layout>
              <c:dLblPos val="outEnd"/>
              <c:showVal val="1"/>
            </c:dLbl>
            <c:dLbl>
              <c:idx val="7"/>
              <c:spPr>
                <a:noFill/>
                <a:ln w="24154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spPr>
              <a:noFill/>
              <a:ln w="2415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Саратов</c:v>
                </c:pt>
                <c:pt idx="1">
                  <c:v>Пенза</c:v>
                </c:pt>
                <c:pt idx="2">
                  <c:v>Оренбург</c:v>
                </c:pt>
                <c:pt idx="3">
                  <c:v>Киров</c:v>
                </c:pt>
                <c:pt idx="4">
                  <c:v>Ижевск</c:v>
                </c:pt>
                <c:pt idx="5">
                  <c:v>Уфа</c:v>
                </c:pt>
                <c:pt idx="6">
                  <c:v>Пермь</c:v>
                </c:pt>
                <c:pt idx="7">
                  <c:v>Республика                                                                    Татарстан</c:v>
                </c:pt>
                <c:pt idx="8">
                  <c:v>Йошкар-Ола</c:v>
                </c:pt>
                <c:pt idx="9">
                  <c:v>Ульяновск</c:v>
                </c:pt>
                <c:pt idx="10">
                  <c:v>Нижний                                                                                    Новгород</c:v>
                </c:pt>
                <c:pt idx="11">
                  <c:v>Саранск</c:v>
                </c:pt>
                <c:pt idx="12">
                  <c:v>Чебоксары</c:v>
                </c:pt>
                <c:pt idx="13">
                  <c:v>Самара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23.6</c:v>
                </c:pt>
                <c:pt idx="1">
                  <c:v>24</c:v>
                </c:pt>
                <c:pt idx="2">
                  <c:v>24.4</c:v>
                </c:pt>
                <c:pt idx="3">
                  <c:v>24.6</c:v>
                </c:pt>
                <c:pt idx="4">
                  <c:v>24.6</c:v>
                </c:pt>
                <c:pt idx="5">
                  <c:v>24.8</c:v>
                </c:pt>
                <c:pt idx="6">
                  <c:v>24.9</c:v>
                </c:pt>
                <c:pt idx="7">
                  <c:v>25</c:v>
                </c:pt>
                <c:pt idx="8">
                  <c:v>25.1</c:v>
                </c:pt>
                <c:pt idx="9">
                  <c:v>25.2</c:v>
                </c:pt>
                <c:pt idx="10">
                  <c:v>25.6</c:v>
                </c:pt>
                <c:pt idx="11">
                  <c:v>25.7</c:v>
                </c:pt>
                <c:pt idx="12">
                  <c:v>25.9</c:v>
                </c:pt>
                <c:pt idx="13">
                  <c:v>25.9</c:v>
                </c:pt>
              </c:numCache>
            </c:numRef>
          </c:val>
        </c:ser>
        <c:dLbls>
          <c:showVal val="1"/>
        </c:dLbls>
        <c:axId val="98276096"/>
        <c:axId val="98277632"/>
      </c:barChart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ln w="36231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Саратов</c:v>
                </c:pt>
                <c:pt idx="1">
                  <c:v>Пенза</c:v>
                </c:pt>
                <c:pt idx="2">
                  <c:v>Оренбург</c:v>
                </c:pt>
                <c:pt idx="3">
                  <c:v>Киров</c:v>
                </c:pt>
                <c:pt idx="4">
                  <c:v>Ижевск</c:v>
                </c:pt>
                <c:pt idx="5">
                  <c:v>Уфа</c:v>
                </c:pt>
                <c:pt idx="6">
                  <c:v>Пермь</c:v>
                </c:pt>
                <c:pt idx="7">
                  <c:v>Республика                                                                    Татарстан</c:v>
                </c:pt>
                <c:pt idx="8">
                  <c:v>Йошкар-Ола</c:v>
                </c:pt>
                <c:pt idx="9">
                  <c:v>Ульяновск</c:v>
                </c:pt>
                <c:pt idx="10">
                  <c:v>Нижний                                                                                    Новгород</c:v>
                </c:pt>
                <c:pt idx="11">
                  <c:v>Саранск</c:v>
                </c:pt>
                <c:pt idx="12">
                  <c:v>Чебоксары</c:v>
                </c:pt>
                <c:pt idx="13">
                  <c:v>Самара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24.949999999999989</c:v>
                </c:pt>
                <c:pt idx="1">
                  <c:v>24.949999999999989</c:v>
                </c:pt>
                <c:pt idx="2">
                  <c:v>24.949999999999989</c:v>
                </c:pt>
                <c:pt idx="3">
                  <c:v>24.949999999999989</c:v>
                </c:pt>
                <c:pt idx="4">
                  <c:v>24.949999999999989</c:v>
                </c:pt>
                <c:pt idx="5">
                  <c:v>24.949999999999989</c:v>
                </c:pt>
                <c:pt idx="6">
                  <c:v>24.949999999999989</c:v>
                </c:pt>
                <c:pt idx="7">
                  <c:v>24.949999999999989</c:v>
                </c:pt>
                <c:pt idx="8">
                  <c:v>24.949999999999989</c:v>
                </c:pt>
                <c:pt idx="9">
                  <c:v>24.949999999999989</c:v>
                </c:pt>
                <c:pt idx="10">
                  <c:v>24.949999999999989</c:v>
                </c:pt>
                <c:pt idx="11">
                  <c:v>24.949999999999989</c:v>
                </c:pt>
                <c:pt idx="12">
                  <c:v>24.949999999999989</c:v>
                </c:pt>
                <c:pt idx="13">
                  <c:v>24.949999999999989</c:v>
                </c:pt>
              </c:numCache>
            </c:numRef>
          </c:val>
        </c:ser>
        <c:dLbls>
          <c:showVal val="1"/>
        </c:dLbls>
        <c:marker val="1"/>
        <c:axId val="98276096"/>
        <c:axId val="98277632"/>
      </c:lineChart>
      <c:catAx>
        <c:axId val="98276096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277632"/>
        <c:crossesAt val="22"/>
        <c:auto val="1"/>
        <c:lblAlgn val="ctr"/>
        <c:lblOffset val="100"/>
        <c:tickLblSkip val="1"/>
        <c:tickMarkSkip val="1"/>
      </c:catAx>
      <c:valAx>
        <c:axId val="98277632"/>
        <c:scaling>
          <c:orientation val="minMax"/>
          <c:max val="26.5"/>
          <c:min val="22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276096"/>
        <c:crossesAt val="1"/>
        <c:crossBetween val="between"/>
        <c:majorUnit val="1"/>
        <c:minorUnit val="1"/>
      </c:valAx>
      <c:spPr>
        <a:noFill/>
        <a:ln w="1207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6871504535551105E-2"/>
          <c:y val="9.1442745347087864E-2"/>
          <c:w val="0.93485232672504359"/>
          <c:h val="0.68783015378812151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АИ-92</c:v>
                </c:pt>
              </c:strCache>
            </c:strRef>
          </c:tx>
          <c:spPr>
            <a:solidFill>
              <a:srgbClr val="CCFFFF"/>
            </a:solidFill>
            <a:ln w="12856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FF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00FF00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FF99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FF99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-1.661469885400442E-3"/>
                  <c:y val="1.0100977965551691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3.3229397708008893E-3"/>
                  <c:y val="1.0100977965551691E-2"/>
                </c:manualLayout>
              </c:layout>
              <c:dLblPos val="outEnd"/>
              <c:showVal val="1"/>
            </c:dLbl>
            <c:dLbl>
              <c:idx val="7"/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spPr>
              <a:noFill/>
              <a:ln w="25713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Нижний                                                                                                         Новгород</c:v>
                </c:pt>
                <c:pt idx="2">
                  <c:v>Саранск</c:v>
                </c:pt>
                <c:pt idx="3">
                  <c:v>Пенза</c:v>
                </c:pt>
                <c:pt idx="4">
                  <c:v>Ижевск</c:v>
                </c:pt>
                <c:pt idx="5">
                  <c:v>Йошкар-Ола</c:v>
                </c:pt>
                <c:pt idx="6">
                  <c:v>Пермь</c:v>
                </c:pt>
                <c:pt idx="7">
                  <c:v>Республика                                                                                   Татарстан</c:v>
                </c:pt>
                <c:pt idx="8">
                  <c:v>Ульяновск</c:v>
                </c:pt>
                <c:pt idx="9">
                  <c:v>Чебоксары</c:v>
                </c:pt>
                <c:pt idx="10">
                  <c:v>Оренбург</c:v>
                </c:pt>
                <c:pt idx="11">
                  <c:v>Уфа</c:v>
                </c:pt>
                <c:pt idx="12">
                  <c:v>Саратов</c:v>
                </c:pt>
                <c:pt idx="13">
                  <c:v>Самара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25.8</c:v>
                </c:pt>
                <c:pt idx="1">
                  <c:v>26.1</c:v>
                </c:pt>
                <c:pt idx="2">
                  <c:v>26.2</c:v>
                </c:pt>
                <c:pt idx="3">
                  <c:v>26.2</c:v>
                </c:pt>
                <c:pt idx="4">
                  <c:v>26.5</c:v>
                </c:pt>
                <c:pt idx="5">
                  <c:v>26.5</c:v>
                </c:pt>
                <c:pt idx="6">
                  <c:v>26.8</c:v>
                </c:pt>
                <c:pt idx="7">
                  <c:v>26.9</c:v>
                </c:pt>
                <c:pt idx="8">
                  <c:v>26.9</c:v>
                </c:pt>
                <c:pt idx="9">
                  <c:v>26.9</c:v>
                </c:pt>
                <c:pt idx="10">
                  <c:v>26.95</c:v>
                </c:pt>
                <c:pt idx="11">
                  <c:v>27.1</c:v>
                </c:pt>
                <c:pt idx="12">
                  <c:v>27.2</c:v>
                </c:pt>
                <c:pt idx="13">
                  <c:v>28.5</c:v>
                </c:pt>
              </c:numCache>
            </c:numRef>
          </c:val>
        </c:ser>
        <c:dLbls>
          <c:showVal val="1"/>
        </c:dLbls>
        <c:axId val="98437760"/>
        <c:axId val="98447744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8569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Нижний                                                                                                         Новгород</c:v>
                </c:pt>
                <c:pt idx="2">
                  <c:v>Саранск</c:v>
                </c:pt>
                <c:pt idx="3">
                  <c:v>Пенза</c:v>
                </c:pt>
                <c:pt idx="4">
                  <c:v>Ижевск</c:v>
                </c:pt>
                <c:pt idx="5">
                  <c:v>Йошкар-Ола</c:v>
                </c:pt>
                <c:pt idx="6">
                  <c:v>Пермь</c:v>
                </c:pt>
                <c:pt idx="7">
                  <c:v>Республика                                                                                   Татарстан</c:v>
                </c:pt>
                <c:pt idx="8">
                  <c:v>Ульяновск</c:v>
                </c:pt>
                <c:pt idx="9">
                  <c:v>Чебоксары</c:v>
                </c:pt>
                <c:pt idx="10">
                  <c:v>Оренбург</c:v>
                </c:pt>
                <c:pt idx="11">
                  <c:v>Уфа</c:v>
                </c:pt>
                <c:pt idx="12">
                  <c:v>Саратов</c:v>
                </c:pt>
                <c:pt idx="13">
                  <c:v>Самара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26.75357142857143</c:v>
                </c:pt>
                <c:pt idx="1">
                  <c:v>26.75357142857143</c:v>
                </c:pt>
                <c:pt idx="2">
                  <c:v>26.75357142857143</c:v>
                </c:pt>
                <c:pt idx="3">
                  <c:v>26.75357142857143</c:v>
                </c:pt>
                <c:pt idx="4">
                  <c:v>26.75357142857143</c:v>
                </c:pt>
                <c:pt idx="5">
                  <c:v>26.75357142857143</c:v>
                </c:pt>
                <c:pt idx="6">
                  <c:v>26.75357142857143</c:v>
                </c:pt>
                <c:pt idx="7">
                  <c:v>26.75357142857143</c:v>
                </c:pt>
                <c:pt idx="8">
                  <c:v>26.75357142857143</c:v>
                </c:pt>
                <c:pt idx="9">
                  <c:v>26.75357142857143</c:v>
                </c:pt>
                <c:pt idx="10">
                  <c:v>26.75357142857143</c:v>
                </c:pt>
                <c:pt idx="11">
                  <c:v>26.75357142857143</c:v>
                </c:pt>
                <c:pt idx="12">
                  <c:v>26.75357142857143</c:v>
                </c:pt>
                <c:pt idx="13">
                  <c:v>26.75357142857143</c:v>
                </c:pt>
              </c:numCache>
            </c:numRef>
          </c:val>
        </c:ser>
        <c:dLbls>
          <c:showVal val="1"/>
        </c:dLbls>
        <c:marker val="1"/>
        <c:axId val="98437760"/>
        <c:axId val="98447744"/>
      </c:lineChart>
      <c:catAx>
        <c:axId val="98437760"/>
        <c:scaling>
          <c:orientation val="minMax"/>
        </c:scaling>
        <c:axPos val="b"/>
        <c:majorGridlines>
          <c:spPr>
            <a:ln w="3214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214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447744"/>
        <c:crossesAt val="23.5"/>
        <c:auto val="1"/>
        <c:lblAlgn val="ctr"/>
        <c:lblOffset val="100"/>
        <c:tickLblSkip val="1"/>
        <c:tickMarkSkip val="1"/>
      </c:catAx>
      <c:valAx>
        <c:axId val="98447744"/>
        <c:scaling>
          <c:orientation val="minMax"/>
          <c:max val="29.3"/>
          <c:min val="23.5"/>
        </c:scaling>
        <c:axPos val="l"/>
        <c:numFmt formatCode="0.00" sourceLinked="1"/>
        <c:tickLblPos val="none"/>
        <c:spPr>
          <a:ln w="32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437760"/>
        <c:crossesAt val="1"/>
        <c:crossBetween val="between"/>
        <c:majorUnit val="1"/>
        <c:minorUnit val="1"/>
      </c:valAx>
      <c:spPr>
        <a:noFill/>
        <a:ln w="12856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1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5589817884585153E-2"/>
          <c:y val="0.12716935995373835"/>
          <c:w val="0.93613402448060623"/>
          <c:h val="0.6427751073919868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АИ-95</c:v>
                </c:pt>
              </c:strCache>
            </c:strRef>
          </c:tx>
          <c:spPr>
            <a:solidFill>
              <a:srgbClr val="FF99CC"/>
            </a:solidFill>
            <a:ln w="12069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00FF00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FFFF99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Lbls>
            <c:dLbl>
              <c:idx val="5"/>
              <c:layout>
                <c:manualLayout>
                  <c:x val="0"/>
                  <c:y val="-1.2851367692471157E-2"/>
                </c:manualLayout>
              </c:layout>
              <c:spPr>
                <a:noFill/>
                <a:ln w="2413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6"/>
              <c:layout>
                <c:manualLayout>
                  <c:x val="-3.3229397708008914E-3"/>
                  <c:y val="-1.7135156923294818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3.3229397708008914E-3"/>
                  <c:y val="-1.0709473077059301E-2"/>
                </c:manualLayout>
              </c:layout>
              <c:dLblPos val="outEnd"/>
              <c:showVal val="1"/>
            </c:dLbl>
            <c:spPr>
              <a:noFill/>
              <a:ln w="24138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Саранск</c:v>
                </c:pt>
                <c:pt idx="2">
                  <c:v>Ульяновск</c:v>
                </c:pt>
                <c:pt idx="3">
                  <c:v>Йошкар-Ола</c:v>
                </c:pt>
                <c:pt idx="4">
                  <c:v>Ижевск</c:v>
                </c:pt>
                <c:pt idx="5">
                  <c:v>Республика                                                                  Татарстан</c:v>
                </c:pt>
                <c:pt idx="6">
                  <c:v>Пермь</c:v>
                </c:pt>
                <c:pt idx="7">
                  <c:v>Уфа</c:v>
                </c:pt>
                <c:pt idx="8">
                  <c:v>Пенза</c:v>
                </c:pt>
                <c:pt idx="9">
                  <c:v>Саратов</c:v>
                </c:pt>
                <c:pt idx="10">
                  <c:v>Оренбург</c:v>
                </c:pt>
                <c:pt idx="11">
                  <c:v>Чебоксары</c:v>
                </c:pt>
                <c:pt idx="12">
                  <c:v>Самара</c:v>
                </c:pt>
                <c:pt idx="13">
                  <c:v>Нижний       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27.7</c:v>
                </c:pt>
                <c:pt idx="1">
                  <c:v>27.95</c:v>
                </c:pt>
                <c:pt idx="2">
                  <c:v>28.4</c:v>
                </c:pt>
                <c:pt idx="3">
                  <c:v>28.4</c:v>
                </c:pt>
                <c:pt idx="4">
                  <c:v>28.5</c:v>
                </c:pt>
                <c:pt idx="5">
                  <c:v>28.7</c:v>
                </c:pt>
                <c:pt idx="6">
                  <c:v>28.7</c:v>
                </c:pt>
                <c:pt idx="7">
                  <c:v>28.75</c:v>
                </c:pt>
                <c:pt idx="8">
                  <c:v>29.1</c:v>
                </c:pt>
                <c:pt idx="9">
                  <c:v>29.150000000000031</c:v>
                </c:pt>
                <c:pt idx="10">
                  <c:v>29.45</c:v>
                </c:pt>
                <c:pt idx="11">
                  <c:v>29.5</c:v>
                </c:pt>
                <c:pt idx="12">
                  <c:v>29.9</c:v>
                </c:pt>
                <c:pt idx="13">
                  <c:v>29.95</c:v>
                </c:pt>
              </c:numCache>
            </c:numRef>
          </c:val>
        </c:ser>
        <c:dLbls>
          <c:showVal val="1"/>
        </c:dLbls>
        <c:axId val="98627968"/>
        <c:axId val="98629504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07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Саранск</c:v>
                </c:pt>
                <c:pt idx="2">
                  <c:v>Ульяновск</c:v>
                </c:pt>
                <c:pt idx="3">
                  <c:v>Йошкар-Ола</c:v>
                </c:pt>
                <c:pt idx="4">
                  <c:v>Ижевск</c:v>
                </c:pt>
                <c:pt idx="5">
                  <c:v>Республика                                                                  Татарстан</c:v>
                </c:pt>
                <c:pt idx="6">
                  <c:v>Пермь</c:v>
                </c:pt>
                <c:pt idx="7">
                  <c:v>Уфа</c:v>
                </c:pt>
                <c:pt idx="8">
                  <c:v>Пенза</c:v>
                </c:pt>
                <c:pt idx="9">
                  <c:v>Саратов</c:v>
                </c:pt>
                <c:pt idx="10">
                  <c:v>Оренбург</c:v>
                </c:pt>
                <c:pt idx="11">
                  <c:v>Чебоксары</c:v>
                </c:pt>
                <c:pt idx="12">
                  <c:v>Самара</c:v>
                </c:pt>
                <c:pt idx="13">
                  <c:v>Нижний       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28.867857142857211</c:v>
                </c:pt>
                <c:pt idx="1">
                  <c:v>28.867857142857211</c:v>
                </c:pt>
                <c:pt idx="2">
                  <c:v>28.867857142857211</c:v>
                </c:pt>
                <c:pt idx="3">
                  <c:v>28.867857142857211</c:v>
                </c:pt>
                <c:pt idx="4">
                  <c:v>28.867857142857211</c:v>
                </c:pt>
                <c:pt idx="5">
                  <c:v>28.867857142857211</c:v>
                </c:pt>
                <c:pt idx="6">
                  <c:v>28.867857142857211</c:v>
                </c:pt>
                <c:pt idx="7">
                  <c:v>28.867857142857211</c:v>
                </c:pt>
                <c:pt idx="8">
                  <c:v>28.867857142857211</c:v>
                </c:pt>
                <c:pt idx="9">
                  <c:v>28.867857142857211</c:v>
                </c:pt>
                <c:pt idx="10">
                  <c:v>28.867857142857211</c:v>
                </c:pt>
                <c:pt idx="11">
                  <c:v>28.867857142857211</c:v>
                </c:pt>
                <c:pt idx="12">
                  <c:v>28.867857142857211</c:v>
                </c:pt>
                <c:pt idx="13">
                  <c:v>28.867857142857211</c:v>
                </c:pt>
              </c:numCache>
            </c:numRef>
          </c:val>
        </c:ser>
        <c:dLbls>
          <c:showVal val="1"/>
        </c:dLbls>
        <c:marker val="1"/>
        <c:axId val="98627968"/>
        <c:axId val="98629504"/>
      </c:lineChart>
      <c:catAx>
        <c:axId val="98627968"/>
        <c:scaling>
          <c:orientation val="minMax"/>
        </c:scaling>
        <c:axPos val="b"/>
        <c:majorGridlines>
          <c:spPr>
            <a:ln w="3018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18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629504"/>
        <c:crossesAt val="26"/>
        <c:auto val="1"/>
        <c:lblAlgn val="ctr"/>
        <c:lblOffset val="100"/>
        <c:tickLblSkip val="1"/>
        <c:tickMarkSkip val="1"/>
      </c:catAx>
      <c:valAx>
        <c:axId val="98629504"/>
        <c:scaling>
          <c:orientation val="minMax"/>
          <c:max val="30.7"/>
          <c:min val="26"/>
        </c:scaling>
        <c:axPos val="l"/>
        <c:numFmt formatCode="0.00" sourceLinked="1"/>
        <c:tickLblPos val="none"/>
        <c:spPr>
          <a:ln w="30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627968"/>
        <c:crossesAt val="1"/>
        <c:crossBetween val="between"/>
        <c:majorUnit val="1"/>
        <c:minorUnit val="1"/>
      </c:valAx>
      <c:spPr>
        <a:noFill/>
        <a:ln w="12069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7089592250590182E-2"/>
          <c:y val="4.5627628315852965E-2"/>
          <c:w val="0.91605563153326885"/>
          <c:h val="0.6404885485348496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ДТ</c:v>
                </c:pt>
              </c:strCache>
            </c:strRef>
          </c:tx>
          <c:spPr>
            <a:solidFill>
              <a:srgbClr val="FF00FF"/>
            </a:solidFill>
            <a:ln w="12078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00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FF00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FF99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4.9844096562013324E-3"/>
                  <c:y val="-2.0779075343872792E-2"/>
                </c:manualLayout>
              </c:layout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5"/>
              <c:layout>
                <c:manualLayout>
                  <c:x val="3.3229397708008893E-3"/>
                  <c:y val="-2.0779075343872792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3.3229397708008893E-3"/>
                  <c:y val="-1.8470289194553603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1.6614698854003809E-3"/>
                  <c:y val="-6.9263584479576099E-3"/>
                </c:manualLayout>
              </c:layout>
              <c:dLblPos val="outEnd"/>
              <c:showVal val="1"/>
            </c:dLbl>
            <c:spPr>
              <a:noFill/>
              <a:ln w="24156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Пермь</c:v>
                </c:pt>
                <c:pt idx="1">
                  <c:v>Киров</c:v>
                </c:pt>
                <c:pt idx="2">
                  <c:v>Нижний                                                                                                       Новгород</c:v>
                </c:pt>
                <c:pt idx="3">
                  <c:v>Оренбург</c:v>
                </c:pt>
                <c:pt idx="4">
                  <c:v>Республика                                                                                Татарстан</c:v>
                </c:pt>
                <c:pt idx="5">
                  <c:v>Чебоксары</c:v>
                </c:pt>
                <c:pt idx="6">
                  <c:v>Уфа</c:v>
                </c:pt>
                <c:pt idx="7">
                  <c:v>Йошкар-Ола</c:v>
                </c:pt>
                <c:pt idx="8">
                  <c:v>Пенза</c:v>
                </c:pt>
                <c:pt idx="9">
                  <c:v>Ульяновск</c:v>
                </c:pt>
                <c:pt idx="10">
                  <c:v>Саранск</c:v>
                </c:pt>
                <c:pt idx="11">
                  <c:v>Ижевск</c:v>
                </c:pt>
                <c:pt idx="12">
                  <c:v>Саратов</c:v>
                </c:pt>
                <c:pt idx="13">
                  <c:v>Самара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27.1</c:v>
                </c:pt>
                <c:pt idx="1">
                  <c:v>27.1</c:v>
                </c:pt>
                <c:pt idx="2">
                  <c:v>27.9</c:v>
                </c:pt>
                <c:pt idx="3">
                  <c:v>28.45</c:v>
                </c:pt>
                <c:pt idx="4">
                  <c:v>28.7</c:v>
                </c:pt>
                <c:pt idx="5">
                  <c:v>28.7</c:v>
                </c:pt>
                <c:pt idx="6">
                  <c:v>28.75</c:v>
                </c:pt>
                <c:pt idx="7">
                  <c:v>28.9</c:v>
                </c:pt>
                <c:pt idx="8">
                  <c:v>29</c:v>
                </c:pt>
                <c:pt idx="9">
                  <c:v>29</c:v>
                </c:pt>
                <c:pt idx="10">
                  <c:v>29.1</c:v>
                </c:pt>
                <c:pt idx="11">
                  <c:v>31.4</c:v>
                </c:pt>
                <c:pt idx="12">
                  <c:v>31.5</c:v>
                </c:pt>
                <c:pt idx="13">
                  <c:v>31.9</c:v>
                </c:pt>
              </c:numCache>
            </c:numRef>
          </c:val>
        </c:ser>
        <c:dLbls>
          <c:showVal val="1"/>
        </c:dLbls>
        <c:axId val="98886784"/>
        <c:axId val="98888320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34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Пермь</c:v>
                </c:pt>
                <c:pt idx="1">
                  <c:v>Киров</c:v>
                </c:pt>
                <c:pt idx="2">
                  <c:v>Нижний                                                                                                       Новгород</c:v>
                </c:pt>
                <c:pt idx="3">
                  <c:v>Оренбург</c:v>
                </c:pt>
                <c:pt idx="4">
                  <c:v>Республика                                                                                Татарстан</c:v>
                </c:pt>
                <c:pt idx="5">
                  <c:v>Чебоксары</c:v>
                </c:pt>
                <c:pt idx="6">
                  <c:v>Уфа</c:v>
                </c:pt>
                <c:pt idx="7">
                  <c:v>Йошкар-Ола</c:v>
                </c:pt>
                <c:pt idx="8">
                  <c:v>Пенза</c:v>
                </c:pt>
                <c:pt idx="9">
                  <c:v>Ульяновск</c:v>
                </c:pt>
                <c:pt idx="10">
                  <c:v>Саранск</c:v>
                </c:pt>
                <c:pt idx="11">
                  <c:v>Ижевск</c:v>
                </c:pt>
                <c:pt idx="12">
                  <c:v>Саратов</c:v>
                </c:pt>
                <c:pt idx="13">
                  <c:v>Самара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29.107142857142829</c:v>
                </c:pt>
                <c:pt idx="1">
                  <c:v>29.107142857142829</c:v>
                </c:pt>
                <c:pt idx="2">
                  <c:v>29.107142857142829</c:v>
                </c:pt>
                <c:pt idx="3">
                  <c:v>29.107142857142829</c:v>
                </c:pt>
                <c:pt idx="4">
                  <c:v>29.107142857142829</c:v>
                </c:pt>
                <c:pt idx="5">
                  <c:v>29.107142857142829</c:v>
                </c:pt>
                <c:pt idx="6">
                  <c:v>29.107142857142829</c:v>
                </c:pt>
                <c:pt idx="7">
                  <c:v>29.107142857142829</c:v>
                </c:pt>
                <c:pt idx="8">
                  <c:v>29.107142857142829</c:v>
                </c:pt>
                <c:pt idx="9">
                  <c:v>29.107142857142829</c:v>
                </c:pt>
                <c:pt idx="10">
                  <c:v>29.107142857142829</c:v>
                </c:pt>
                <c:pt idx="11">
                  <c:v>29.107142857142829</c:v>
                </c:pt>
                <c:pt idx="12">
                  <c:v>29.107142857142829</c:v>
                </c:pt>
                <c:pt idx="13">
                  <c:v>29.107142857142829</c:v>
                </c:pt>
              </c:numCache>
            </c:numRef>
          </c:val>
        </c:ser>
        <c:dLbls>
          <c:showVal val="1"/>
        </c:dLbls>
        <c:marker val="1"/>
        <c:axId val="98886784"/>
        <c:axId val="98888320"/>
      </c:lineChart>
      <c:catAx>
        <c:axId val="98886784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888320"/>
        <c:crossesAt val="23.3"/>
        <c:lblAlgn val="ctr"/>
        <c:lblOffset val="100"/>
        <c:tickLblSkip val="1"/>
        <c:tickMarkSkip val="1"/>
      </c:catAx>
      <c:valAx>
        <c:axId val="98888320"/>
        <c:scaling>
          <c:orientation val="minMax"/>
          <c:max val="33"/>
          <c:min val="24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8886784"/>
        <c:crossesAt val="1"/>
        <c:crossBetween val="between"/>
        <c:majorUnit val="1"/>
        <c:minorUnit val="1"/>
      </c:valAx>
      <c:spPr>
        <a:noFill/>
        <a:ln w="1207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9123008741860147E-2"/>
          <c:y val="1.6792258092787518E-2"/>
          <c:w val="0.92050231260624216"/>
          <c:h val="0.78006872852233256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автобензин А-80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cat>
            <c:strRef>
              <c:f>Sheet1!$B$1:$Y$1</c:f>
              <c:strCache>
                <c:ptCount val="24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  <c:pt idx="16">
                  <c:v>Май 2011г.</c:v>
                </c:pt>
                <c:pt idx="17">
                  <c:v>Июнь 2011г.</c:v>
                </c:pt>
                <c:pt idx="18">
                  <c:v>Июль 2011г.</c:v>
                </c:pt>
                <c:pt idx="19">
                  <c:v>Август 2011г.</c:v>
                </c:pt>
                <c:pt idx="20">
                  <c:v>Сентябрь 2011г.</c:v>
                </c:pt>
                <c:pt idx="21">
                  <c:v>Октябрь 2011г.</c:v>
                </c:pt>
                <c:pt idx="22">
                  <c:v>Ноябрь 2011г.</c:v>
                </c:pt>
                <c:pt idx="23">
                  <c:v>15 декабря 2011г.</c:v>
                </c:pt>
              </c:strCache>
            </c:strRef>
          </c:cat>
          <c:val>
            <c:numRef>
              <c:f>Sheet1!$B$2:$Y$2</c:f>
              <c:numCache>
                <c:formatCode>0.00</c:formatCode>
                <c:ptCount val="24"/>
                <c:pt idx="0">
                  <c:v>19</c:v>
                </c:pt>
                <c:pt idx="1">
                  <c:v>19</c:v>
                </c:pt>
                <c:pt idx="2">
                  <c:v>19.04</c:v>
                </c:pt>
                <c:pt idx="3">
                  <c:v>19.47</c:v>
                </c:pt>
                <c:pt idx="4">
                  <c:v>19.829999999999988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20.100000000000001</c:v>
                </c:pt>
                <c:pt idx="12">
                  <c:v>21.5</c:v>
                </c:pt>
                <c:pt idx="13">
                  <c:v>22.4</c:v>
                </c:pt>
                <c:pt idx="14">
                  <c:v>22</c:v>
                </c:pt>
                <c:pt idx="15">
                  <c:v>22</c:v>
                </c:pt>
                <c:pt idx="16">
                  <c:v>23.05</c:v>
                </c:pt>
                <c:pt idx="17">
                  <c:v>23.84</c:v>
                </c:pt>
                <c:pt idx="18">
                  <c:v>24</c:v>
                </c:pt>
                <c:pt idx="19">
                  <c:v>24.7</c:v>
                </c:pt>
                <c:pt idx="20">
                  <c:v>24.93</c:v>
                </c:pt>
                <c:pt idx="21">
                  <c:v>25</c:v>
                </c:pt>
                <c:pt idx="22">
                  <c:v>25</c:v>
                </c:pt>
                <c:pt idx="23">
                  <c:v>25</c:v>
                </c:pt>
              </c:numCache>
            </c:numRef>
          </c:val>
        </c:ser>
        <c:axId val="98964224"/>
        <c:axId val="98966144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 цена на автобензин А-80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cat>
            <c:strRef>
              <c:f>Sheet1!$B$1:$Y$1</c:f>
              <c:strCache>
                <c:ptCount val="24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  <c:pt idx="16">
                  <c:v>Май 2011г.</c:v>
                </c:pt>
                <c:pt idx="17">
                  <c:v>Июнь 2011г.</c:v>
                </c:pt>
                <c:pt idx="18">
                  <c:v>Июль 2011г.</c:v>
                </c:pt>
                <c:pt idx="19">
                  <c:v>Август 2011г.</c:v>
                </c:pt>
                <c:pt idx="20">
                  <c:v>Сентябрь 2011г.</c:v>
                </c:pt>
                <c:pt idx="21">
                  <c:v>Октябрь 2011г.</c:v>
                </c:pt>
                <c:pt idx="22">
                  <c:v>Ноябрь 2011г.</c:v>
                </c:pt>
                <c:pt idx="23">
                  <c:v>15 декабря 2011г.</c:v>
                </c:pt>
              </c:strCache>
            </c:strRef>
          </c:cat>
          <c:val>
            <c:numRef>
              <c:f>Sheet1!$B$3:$Y$3</c:f>
              <c:numCache>
                <c:formatCode>0.00</c:formatCode>
                <c:ptCount val="24"/>
                <c:pt idx="0">
                  <c:v>18.66</c:v>
                </c:pt>
                <c:pt idx="1">
                  <c:v>18.72</c:v>
                </c:pt>
                <c:pt idx="2">
                  <c:v>18.939999999999987</c:v>
                </c:pt>
                <c:pt idx="3">
                  <c:v>19.29</c:v>
                </c:pt>
                <c:pt idx="4">
                  <c:v>19.45</c:v>
                </c:pt>
                <c:pt idx="5">
                  <c:v>19.479999999999986</c:v>
                </c:pt>
                <c:pt idx="6">
                  <c:v>19.579999999999988</c:v>
                </c:pt>
                <c:pt idx="7">
                  <c:v>19.630000000000031</c:v>
                </c:pt>
                <c:pt idx="8">
                  <c:v>19.66</c:v>
                </c:pt>
                <c:pt idx="9">
                  <c:v>19.690000000000001</c:v>
                </c:pt>
                <c:pt idx="10">
                  <c:v>19.8</c:v>
                </c:pt>
                <c:pt idx="11">
                  <c:v>20.190000000000001</c:v>
                </c:pt>
                <c:pt idx="12">
                  <c:v>21.89</c:v>
                </c:pt>
                <c:pt idx="13">
                  <c:v>22.830000000000005</c:v>
                </c:pt>
                <c:pt idx="14">
                  <c:v>22.39</c:v>
                </c:pt>
                <c:pt idx="15">
                  <c:v>22.52</c:v>
                </c:pt>
                <c:pt idx="16">
                  <c:v>23.39</c:v>
                </c:pt>
                <c:pt idx="17">
                  <c:v>24.09</c:v>
                </c:pt>
                <c:pt idx="18">
                  <c:v>24.22</c:v>
                </c:pt>
                <c:pt idx="19">
                  <c:v>24.72</c:v>
                </c:pt>
                <c:pt idx="20">
                  <c:v>24.89</c:v>
                </c:pt>
                <c:pt idx="21">
                  <c:v>24.939999999999987</c:v>
                </c:pt>
                <c:pt idx="22">
                  <c:v>25.04</c:v>
                </c:pt>
                <c:pt idx="23">
                  <c:v>24.95</c:v>
                </c:pt>
              </c:numCache>
            </c:numRef>
          </c:val>
          <c:smooth val="1"/>
        </c:ser>
        <c:marker val="1"/>
        <c:axId val="98980224"/>
        <c:axId val="98981760"/>
      </c:lineChart>
      <c:catAx>
        <c:axId val="98964224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ru-RU"/>
          </a:p>
        </c:txPr>
        <c:crossAx val="98966144"/>
        <c:crossesAt val="18"/>
        <c:lblAlgn val="ctr"/>
        <c:lblOffset val="100"/>
        <c:tickLblSkip val="1"/>
        <c:tickMarkSkip val="1"/>
      </c:catAx>
      <c:valAx>
        <c:axId val="98966144"/>
        <c:scaling>
          <c:orientation val="minMax"/>
          <c:max val="25.5"/>
          <c:min val="18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/>
            </a:pPr>
            <a:endParaRPr lang="ru-RU"/>
          </a:p>
        </c:txPr>
        <c:crossAx val="98964224"/>
        <c:crosses val="autoZero"/>
        <c:crossBetween val="between"/>
        <c:majorUnit val="1"/>
        <c:minorUnit val="1"/>
      </c:valAx>
      <c:catAx>
        <c:axId val="98980224"/>
        <c:scaling>
          <c:orientation val="minMax"/>
        </c:scaling>
        <c:delete val="1"/>
        <c:axPos val="b"/>
        <c:numFmt formatCode="dd/mm/yyyy" sourceLinked="1"/>
        <c:tickLblPos val="none"/>
        <c:crossAx val="98981760"/>
        <c:crosses val="autoZero"/>
        <c:lblAlgn val="ctr"/>
        <c:lblOffset val="100"/>
      </c:catAx>
      <c:valAx>
        <c:axId val="98981760"/>
        <c:scaling>
          <c:orientation val="minMax"/>
        </c:scaling>
        <c:delete val="1"/>
        <c:axPos val="l"/>
        <c:numFmt formatCode="0.00" sourceLinked="1"/>
        <c:tickLblPos val="none"/>
        <c:crossAx val="98980224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8.6082854663052568E-4"/>
          <c:y val="0.95360829092504962"/>
          <c:w val="0.99871557841477265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Times New Roman" pitchFamily="18" charset="0"/>
          <a:ea typeface="Arial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0765661252901402E-2"/>
          <c:y val="1.8900343642611873E-2"/>
          <c:w val="0.92050231260624216"/>
          <c:h val="0.7331139613200135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автобензин АИ-92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cat>
            <c:strRef>
              <c:f>Sheet1!$B$1:$Y$1</c:f>
              <c:strCache>
                <c:ptCount val="24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  <c:pt idx="16">
                  <c:v>Май 2011г.</c:v>
                </c:pt>
                <c:pt idx="17">
                  <c:v>Июнь 2011г.</c:v>
                </c:pt>
                <c:pt idx="18">
                  <c:v>Июль 2011г.</c:v>
                </c:pt>
                <c:pt idx="19">
                  <c:v>Август 2011г.</c:v>
                </c:pt>
                <c:pt idx="20">
                  <c:v>Сентябрь 2011г.</c:v>
                </c:pt>
                <c:pt idx="21">
                  <c:v>Октябрь 2011г.</c:v>
                </c:pt>
                <c:pt idx="22">
                  <c:v>Ноябрь 2011г.</c:v>
                </c:pt>
                <c:pt idx="23">
                  <c:v>15 декабря 2011г.</c:v>
                </c:pt>
              </c:strCache>
            </c:strRef>
          </c:cat>
          <c:val>
            <c:numRef>
              <c:f>Sheet1!$B$2:$Y$2</c:f>
              <c:numCache>
                <c:formatCode>0.00</c:formatCode>
                <c:ptCount val="24"/>
                <c:pt idx="0">
                  <c:v>20.82</c:v>
                </c:pt>
                <c:pt idx="1">
                  <c:v>20.53</c:v>
                </c:pt>
                <c:pt idx="2">
                  <c:v>20.7</c:v>
                </c:pt>
                <c:pt idx="3">
                  <c:v>21.110000000000031</c:v>
                </c:pt>
                <c:pt idx="4">
                  <c:v>21.68</c:v>
                </c:pt>
                <c:pt idx="5">
                  <c:v>21.9</c:v>
                </c:pt>
                <c:pt idx="6">
                  <c:v>21.9</c:v>
                </c:pt>
                <c:pt idx="7">
                  <c:v>21.93</c:v>
                </c:pt>
                <c:pt idx="8">
                  <c:v>22.05</c:v>
                </c:pt>
                <c:pt idx="9">
                  <c:v>22.18</c:v>
                </c:pt>
                <c:pt idx="10">
                  <c:v>22.5</c:v>
                </c:pt>
                <c:pt idx="11">
                  <c:v>22.56</c:v>
                </c:pt>
                <c:pt idx="12">
                  <c:v>23.130000000000031</c:v>
                </c:pt>
                <c:pt idx="13">
                  <c:v>23.479999999999986</c:v>
                </c:pt>
                <c:pt idx="14">
                  <c:v>23</c:v>
                </c:pt>
                <c:pt idx="15">
                  <c:v>23</c:v>
                </c:pt>
                <c:pt idx="16">
                  <c:v>24.17</c:v>
                </c:pt>
                <c:pt idx="17">
                  <c:v>25.279999999999987</c:v>
                </c:pt>
                <c:pt idx="18">
                  <c:v>25.5</c:v>
                </c:pt>
                <c:pt idx="19">
                  <c:v>26.5</c:v>
                </c:pt>
                <c:pt idx="20">
                  <c:v>26.8</c:v>
                </c:pt>
                <c:pt idx="21">
                  <c:v>26.9</c:v>
                </c:pt>
                <c:pt idx="22">
                  <c:v>26.9</c:v>
                </c:pt>
                <c:pt idx="23">
                  <c:v>26.9</c:v>
                </c:pt>
              </c:numCache>
            </c:numRef>
          </c:val>
        </c:ser>
        <c:axId val="99111680"/>
        <c:axId val="99113600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 цена на автобензин АИ-92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cat>
            <c:strRef>
              <c:f>Sheet1!$B$1:$Y$1</c:f>
              <c:strCache>
                <c:ptCount val="24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  <c:pt idx="16">
                  <c:v>Май 2011г.</c:v>
                </c:pt>
                <c:pt idx="17">
                  <c:v>Июнь 2011г.</c:v>
                </c:pt>
                <c:pt idx="18">
                  <c:v>Июль 2011г.</c:v>
                </c:pt>
                <c:pt idx="19">
                  <c:v>Август 2011г.</c:v>
                </c:pt>
                <c:pt idx="20">
                  <c:v>Сентябрь 2011г.</c:v>
                </c:pt>
                <c:pt idx="21">
                  <c:v>Октябрь 2011г.</c:v>
                </c:pt>
                <c:pt idx="22">
                  <c:v>Ноябрь 2011г.</c:v>
                </c:pt>
                <c:pt idx="23">
                  <c:v>15 декабря 2011г.</c:v>
                </c:pt>
              </c:strCache>
            </c:strRef>
          </c:cat>
          <c:val>
            <c:numRef>
              <c:f>Sheet1!$B$3:$Y$3</c:f>
              <c:numCache>
                <c:formatCode>0.00</c:formatCode>
                <c:ptCount val="24"/>
                <c:pt idx="0">
                  <c:v>21.12</c:v>
                </c:pt>
                <c:pt idx="1">
                  <c:v>21.25</c:v>
                </c:pt>
                <c:pt idx="2">
                  <c:v>21.459999999999987</c:v>
                </c:pt>
                <c:pt idx="3">
                  <c:v>21.810000000000031</c:v>
                </c:pt>
                <c:pt idx="4">
                  <c:v>22.16</c:v>
                </c:pt>
                <c:pt idx="5">
                  <c:v>22.279999999999987</c:v>
                </c:pt>
                <c:pt idx="6">
                  <c:v>22.43</c:v>
                </c:pt>
                <c:pt idx="7">
                  <c:v>22.6</c:v>
                </c:pt>
                <c:pt idx="8">
                  <c:v>22.71</c:v>
                </c:pt>
                <c:pt idx="9">
                  <c:v>22.77</c:v>
                </c:pt>
                <c:pt idx="10">
                  <c:v>23.01</c:v>
                </c:pt>
                <c:pt idx="11">
                  <c:v>23.21</c:v>
                </c:pt>
                <c:pt idx="12">
                  <c:v>23.72</c:v>
                </c:pt>
                <c:pt idx="13">
                  <c:v>23.779999999999987</c:v>
                </c:pt>
                <c:pt idx="14">
                  <c:v>23.17</c:v>
                </c:pt>
                <c:pt idx="15">
                  <c:v>23.22</c:v>
                </c:pt>
                <c:pt idx="16">
                  <c:v>24.84</c:v>
                </c:pt>
                <c:pt idx="17">
                  <c:v>25.62</c:v>
                </c:pt>
                <c:pt idx="18">
                  <c:v>25.82</c:v>
                </c:pt>
                <c:pt idx="19">
                  <c:v>26.759999999999987</c:v>
                </c:pt>
                <c:pt idx="20">
                  <c:v>26.959999999999987</c:v>
                </c:pt>
                <c:pt idx="21">
                  <c:v>26.919999999999987</c:v>
                </c:pt>
                <c:pt idx="22">
                  <c:v>26.95</c:v>
                </c:pt>
                <c:pt idx="23">
                  <c:v>26.759999999999987</c:v>
                </c:pt>
              </c:numCache>
            </c:numRef>
          </c:val>
          <c:smooth val="1"/>
        </c:ser>
        <c:marker val="1"/>
        <c:axId val="99119488"/>
        <c:axId val="99121024"/>
      </c:lineChart>
      <c:catAx>
        <c:axId val="99111680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ru-RU"/>
          </a:p>
        </c:txPr>
        <c:crossAx val="99113600"/>
        <c:crossesAt val="19.5"/>
        <c:lblAlgn val="ctr"/>
        <c:lblOffset val="100"/>
        <c:tickLblSkip val="1"/>
        <c:tickMarkSkip val="1"/>
      </c:catAx>
      <c:valAx>
        <c:axId val="99113600"/>
        <c:scaling>
          <c:orientation val="minMax"/>
          <c:max val="27.3"/>
          <c:min val="19.5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/>
            </a:pPr>
            <a:endParaRPr lang="ru-RU"/>
          </a:p>
        </c:txPr>
        <c:crossAx val="99111680"/>
        <c:crosses val="autoZero"/>
        <c:crossBetween val="between"/>
        <c:majorUnit val="1"/>
        <c:minorUnit val="1"/>
      </c:valAx>
      <c:catAx>
        <c:axId val="99119488"/>
        <c:scaling>
          <c:orientation val="minMax"/>
        </c:scaling>
        <c:delete val="1"/>
        <c:axPos val="b"/>
        <c:numFmt formatCode="dd/mm/yyyy" sourceLinked="1"/>
        <c:tickLblPos val="none"/>
        <c:crossAx val="99121024"/>
        <c:crosses val="autoZero"/>
        <c:lblAlgn val="ctr"/>
        <c:lblOffset val="100"/>
      </c:catAx>
      <c:valAx>
        <c:axId val="99121024"/>
        <c:scaling>
          <c:orientation val="minMax"/>
        </c:scaling>
        <c:delete val="1"/>
        <c:axPos val="l"/>
        <c:numFmt formatCode="0.00" sourceLinked="1"/>
        <c:tickLblPos val="none"/>
        <c:crossAx val="99119488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8.6083345521101556E-4"/>
          <c:y val="0.95828661122391545"/>
          <c:w val="0.99871557841477265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Times New Roman" pitchFamily="18" charset="0"/>
          <a:ea typeface="Arial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0765631169412618E-2"/>
          <c:y val="5.05208511423735E-2"/>
          <c:w val="0.92050231260624216"/>
          <c:h val="0.74844810294922681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автобензин АИ-95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cat>
            <c:strRef>
              <c:f>Sheet1!$B$1:$Y$1</c:f>
              <c:strCache>
                <c:ptCount val="24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  <c:pt idx="16">
                  <c:v>Май 2011г.</c:v>
                </c:pt>
                <c:pt idx="17">
                  <c:v>Июнь 2011г.</c:v>
                </c:pt>
                <c:pt idx="18">
                  <c:v>Июль 2011г.</c:v>
                </c:pt>
                <c:pt idx="19">
                  <c:v>Август 2011г.</c:v>
                </c:pt>
                <c:pt idx="20">
                  <c:v>Сентябрь 2011г.</c:v>
                </c:pt>
                <c:pt idx="21">
                  <c:v>Октябрь 2011г.</c:v>
                </c:pt>
                <c:pt idx="22">
                  <c:v>Ноябрь 2011г.</c:v>
                </c:pt>
                <c:pt idx="23">
                  <c:v>15 декабря 2011г.</c:v>
                </c:pt>
              </c:strCache>
            </c:strRef>
          </c:cat>
          <c:val>
            <c:numRef>
              <c:f>Sheet1!$B$2:$Y$2</c:f>
              <c:numCache>
                <c:formatCode>0.00</c:formatCode>
                <c:ptCount val="24"/>
                <c:pt idx="0">
                  <c:v>23.17</c:v>
                </c:pt>
                <c:pt idx="1">
                  <c:v>23</c:v>
                </c:pt>
                <c:pt idx="2">
                  <c:v>23</c:v>
                </c:pt>
                <c:pt idx="3">
                  <c:v>23.06</c:v>
                </c:pt>
                <c:pt idx="4">
                  <c:v>23.4</c:v>
                </c:pt>
                <c:pt idx="5">
                  <c:v>23.5</c:v>
                </c:pt>
                <c:pt idx="6">
                  <c:v>23.6</c:v>
                </c:pt>
                <c:pt idx="7">
                  <c:v>23.93</c:v>
                </c:pt>
                <c:pt idx="8">
                  <c:v>23.95</c:v>
                </c:pt>
                <c:pt idx="9">
                  <c:v>24.130000000000031</c:v>
                </c:pt>
                <c:pt idx="10">
                  <c:v>24.3</c:v>
                </c:pt>
                <c:pt idx="11">
                  <c:v>24.4</c:v>
                </c:pt>
                <c:pt idx="12">
                  <c:v>25.07</c:v>
                </c:pt>
                <c:pt idx="13">
                  <c:v>25.52</c:v>
                </c:pt>
                <c:pt idx="14">
                  <c:v>25.1</c:v>
                </c:pt>
                <c:pt idx="15">
                  <c:v>25.1</c:v>
                </c:pt>
                <c:pt idx="16">
                  <c:v>26.130000000000031</c:v>
                </c:pt>
                <c:pt idx="17">
                  <c:v>26.84</c:v>
                </c:pt>
                <c:pt idx="18">
                  <c:v>27</c:v>
                </c:pt>
                <c:pt idx="19">
                  <c:v>28</c:v>
                </c:pt>
                <c:pt idx="20">
                  <c:v>28.53</c:v>
                </c:pt>
                <c:pt idx="21">
                  <c:v>28.7</c:v>
                </c:pt>
                <c:pt idx="22">
                  <c:v>28.7</c:v>
                </c:pt>
                <c:pt idx="23">
                  <c:v>28.7</c:v>
                </c:pt>
              </c:numCache>
            </c:numRef>
          </c:val>
        </c:ser>
        <c:axId val="95611520"/>
        <c:axId val="95613696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розн.цена на автобензин АИ-95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cat>
            <c:strRef>
              <c:f>Sheet1!$B$1:$Y$1</c:f>
              <c:strCache>
                <c:ptCount val="24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  <c:pt idx="16">
                  <c:v>Май 2011г.</c:v>
                </c:pt>
                <c:pt idx="17">
                  <c:v>Июнь 2011г.</c:v>
                </c:pt>
                <c:pt idx="18">
                  <c:v>Июль 2011г.</c:v>
                </c:pt>
                <c:pt idx="19">
                  <c:v>Август 2011г.</c:v>
                </c:pt>
                <c:pt idx="20">
                  <c:v>Сентябрь 2011г.</c:v>
                </c:pt>
                <c:pt idx="21">
                  <c:v>Октябрь 2011г.</c:v>
                </c:pt>
                <c:pt idx="22">
                  <c:v>Ноябрь 2011г.</c:v>
                </c:pt>
                <c:pt idx="23">
                  <c:v>15 декабря 2011г.</c:v>
                </c:pt>
              </c:strCache>
            </c:strRef>
          </c:cat>
          <c:val>
            <c:numRef>
              <c:f>Sheet1!$B$3:$Y$3</c:f>
              <c:numCache>
                <c:formatCode>0.00</c:formatCode>
                <c:ptCount val="24"/>
                <c:pt idx="0">
                  <c:v>22.75</c:v>
                </c:pt>
                <c:pt idx="1">
                  <c:v>22.919999999999987</c:v>
                </c:pt>
                <c:pt idx="2">
                  <c:v>23.09</c:v>
                </c:pt>
                <c:pt idx="3">
                  <c:v>23.4</c:v>
                </c:pt>
                <c:pt idx="4">
                  <c:v>23.71</c:v>
                </c:pt>
                <c:pt idx="5">
                  <c:v>23.959999999999987</c:v>
                </c:pt>
                <c:pt idx="6">
                  <c:v>24.22</c:v>
                </c:pt>
                <c:pt idx="7">
                  <c:v>24.459999999999987</c:v>
                </c:pt>
                <c:pt idx="8">
                  <c:v>24.610000000000031</c:v>
                </c:pt>
                <c:pt idx="9">
                  <c:v>24.68</c:v>
                </c:pt>
                <c:pt idx="10">
                  <c:v>24.84</c:v>
                </c:pt>
                <c:pt idx="11">
                  <c:v>25.08</c:v>
                </c:pt>
                <c:pt idx="12">
                  <c:v>25.66</c:v>
                </c:pt>
                <c:pt idx="13">
                  <c:v>25.82</c:v>
                </c:pt>
                <c:pt idx="14">
                  <c:v>25.35</c:v>
                </c:pt>
                <c:pt idx="15">
                  <c:v>25.34</c:v>
                </c:pt>
                <c:pt idx="16">
                  <c:v>26.57</c:v>
                </c:pt>
                <c:pt idx="17">
                  <c:v>27.35</c:v>
                </c:pt>
                <c:pt idx="18">
                  <c:v>27.54</c:v>
                </c:pt>
                <c:pt idx="19">
                  <c:v>28.4</c:v>
                </c:pt>
                <c:pt idx="20">
                  <c:v>28.74</c:v>
                </c:pt>
                <c:pt idx="21">
                  <c:v>28.779999999999987</c:v>
                </c:pt>
                <c:pt idx="22">
                  <c:v>28.88</c:v>
                </c:pt>
                <c:pt idx="23">
                  <c:v>28.87</c:v>
                </c:pt>
              </c:numCache>
            </c:numRef>
          </c:val>
          <c:smooth val="1"/>
        </c:ser>
        <c:marker val="1"/>
        <c:axId val="95615232"/>
        <c:axId val="99299328"/>
      </c:lineChart>
      <c:catAx>
        <c:axId val="95611520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ru-RU"/>
          </a:p>
        </c:txPr>
        <c:crossAx val="95613696"/>
        <c:crossesAt val="22"/>
        <c:lblAlgn val="ctr"/>
        <c:lblOffset val="100"/>
        <c:tickLblSkip val="1"/>
        <c:tickMarkSkip val="1"/>
      </c:catAx>
      <c:valAx>
        <c:axId val="95613696"/>
        <c:scaling>
          <c:orientation val="minMax"/>
          <c:max val="29"/>
          <c:min val="22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/>
            </a:pPr>
            <a:endParaRPr lang="ru-RU"/>
          </a:p>
        </c:txPr>
        <c:crossAx val="95611520"/>
        <c:crosses val="autoZero"/>
        <c:crossBetween val="between"/>
        <c:majorUnit val="1"/>
        <c:minorUnit val="1"/>
      </c:valAx>
      <c:catAx>
        <c:axId val="95615232"/>
        <c:scaling>
          <c:orientation val="minMax"/>
        </c:scaling>
        <c:delete val="1"/>
        <c:axPos val="b"/>
        <c:numFmt formatCode="dd/mm/yyyy" sourceLinked="1"/>
        <c:tickLblPos val="none"/>
        <c:crossAx val="99299328"/>
        <c:crosses val="autoZero"/>
        <c:lblAlgn val="ctr"/>
        <c:lblOffset val="100"/>
      </c:catAx>
      <c:valAx>
        <c:axId val="99299328"/>
        <c:scaling>
          <c:orientation val="minMax"/>
        </c:scaling>
        <c:delete val="1"/>
        <c:axPos val="l"/>
        <c:numFmt formatCode="0.00" sourceLinked="1"/>
        <c:tickLblPos val="none"/>
        <c:crossAx val="95615232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8.6082854663052525E-4"/>
          <c:y val="0.95360829092504962"/>
          <c:w val="0.99871557841477265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Times New Roman" pitchFamily="18" charset="0"/>
          <a:ea typeface="Arial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0765661252901402E-2"/>
          <c:y val="1.8900343642611821E-2"/>
          <c:w val="0.92050231260624216"/>
          <c:h val="0.78006872852233256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дизтопливо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cat>
            <c:strRef>
              <c:f>Sheet1!$B$1:$Y$1</c:f>
              <c:strCache>
                <c:ptCount val="24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  <c:pt idx="16">
                  <c:v>Май 2011г.</c:v>
                </c:pt>
                <c:pt idx="17">
                  <c:v>Июнь 2011г.</c:v>
                </c:pt>
                <c:pt idx="18">
                  <c:v>Июль 2011г.</c:v>
                </c:pt>
                <c:pt idx="19">
                  <c:v>Август 2011г.</c:v>
                </c:pt>
                <c:pt idx="20">
                  <c:v>Сентябрь 2011г.</c:v>
                </c:pt>
                <c:pt idx="21">
                  <c:v>Октябрь 2011г.</c:v>
                </c:pt>
                <c:pt idx="22">
                  <c:v>Ноябрь 2011г.</c:v>
                </c:pt>
                <c:pt idx="23">
                  <c:v>15 декабря 2011г.</c:v>
                </c:pt>
              </c:strCache>
            </c:strRef>
          </c:cat>
          <c:val>
            <c:numRef>
              <c:f>Sheet1!$B$2:$Y$2</c:f>
              <c:numCache>
                <c:formatCode>0.00</c:formatCode>
                <c:ptCount val="24"/>
                <c:pt idx="0">
                  <c:v>18.2</c:v>
                </c:pt>
                <c:pt idx="1">
                  <c:v>18.899999999999999</c:v>
                </c:pt>
                <c:pt idx="2">
                  <c:v>19</c:v>
                </c:pt>
                <c:pt idx="3">
                  <c:v>18.12</c:v>
                </c:pt>
                <c:pt idx="4">
                  <c:v>18.43</c:v>
                </c:pt>
                <c:pt idx="5">
                  <c:v>18.5</c:v>
                </c:pt>
                <c:pt idx="6">
                  <c:v>18.5</c:v>
                </c:pt>
                <c:pt idx="7">
                  <c:v>18.5</c:v>
                </c:pt>
                <c:pt idx="8">
                  <c:v>18.5</c:v>
                </c:pt>
                <c:pt idx="9">
                  <c:v>18.75</c:v>
                </c:pt>
                <c:pt idx="10">
                  <c:v>19.75</c:v>
                </c:pt>
                <c:pt idx="11">
                  <c:v>22.54</c:v>
                </c:pt>
                <c:pt idx="12">
                  <c:v>24.830000000000005</c:v>
                </c:pt>
                <c:pt idx="13">
                  <c:v>25.5</c:v>
                </c:pt>
                <c:pt idx="14">
                  <c:v>25</c:v>
                </c:pt>
                <c:pt idx="15">
                  <c:v>23.08</c:v>
                </c:pt>
                <c:pt idx="16">
                  <c:v>24.330000000000005</c:v>
                </c:pt>
                <c:pt idx="17">
                  <c:v>24.04</c:v>
                </c:pt>
                <c:pt idx="18">
                  <c:v>23.7</c:v>
                </c:pt>
                <c:pt idx="19">
                  <c:v>24.7</c:v>
                </c:pt>
                <c:pt idx="20">
                  <c:v>25.150000000000031</c:v>
                </c:pt>
                <c:pt idx="21">
                  <c:v>25.3</c:v>
                </c:pt>
                <c:pt idx="22">
                  <c:v>28.4</c:v>
                </c:pt>
                <c:pt idx="23">
                  <c:v>28.7</c:v>
                </c:pt>
              </c:numCache>
            </c:numRef>
          </c:val>
        </c:ser>
        <c:axId val="115049984"/>
        <c:axId val="115051904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 цена на дизтопливо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cat>
            <c:strRef>
              <c:f>Sheet1!$B$1:$Y$1</c:f>
              <c:strCache>
                <c:ptCount val="24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  <c:pt idx="16">
                  <c:v>Май 2011г.</c:v>
                </c:pt>
                <c:pt idx="17">
                  <c:v>Июнь 2011г.</c:v>
                </c:pt>
                <c:pt idx="18">
                  <c:v>Июль 2011г.</c:v>
                </c:pt>
                <c:pt idx="19">
                  <c:v>Август 2011г.</c:v>
                </c:pt>
                <c:pt idx="20">
                  <c:v>Сентябрь 2011г.</c:v>
                </c:pt>
                <c:pt idx="21">
                  <c:v>Октябрь 2011г.</c:v>
                </c:pt>
                <c:pt idx="22">
                  <c:v>Ноябрь 2011г.</c:v>
                </c:pt>
                <c:pt idx="23">
                  <c:v>15 декабря 2011г.</c:v>
                </c:pt>
              </c:strCache>
            </c:strRef>
          </c:cat>
          <c:val>
            <c:numRef>
              <c:f>Sheet1!$B$3:$Y$3</c:f>
              <c:numCache>
                <c:formatCode>0.00</c:formatCode>
                <c:ptCount val="24"/>
                <c:pt idx="0">
                  <c:v>18.41</c:v>
                </c:pt>
                <c:pt idx="1">
                  <c:v>18.88</c:v>
                </c:pt>
                <c:pt idx="2">
                  <c:v>18.93</c:v>
                </c:pt>
                <c:pt idx="3">
                  <c:v>18.82</c:v>
                </c:pt>
                <c:pt idx="4">
                  <c:v>18.959999999999987</c:v>
                </c:pt>
                <c:pt idx="5">
                  <c:v>18.93</c:v>
                </c:pt>
                <c:pt idx="6">
                  <c:v>19</c:v>
                </c:pt>
                <c:pt idx="7">
                  <c:v>19.04</c:v>
                </c:pt>
                <c:pt idx="8">
                  <c:v>19.04</c:v>
                </c:pt>
                <c:pt idx="9">
                  <c:v>19.130000000000031</c:v>
                </c:pt>
                <c:pt idx="10">
                  <c:v>20.36</c:v>
                </c:pt>
                <c:pt idx="11">
                  <c:v>23.36</c:v>
                </c:pt>
                <c:pt idx="12">
                  <c:v>25.630000000000031</c:v>
                </c:pt>
                <c:pt idx="13">
                  <c:v>25.8</c:v>
                </c:pt>
                <c:pt idx="14">
                  <c:v>25.110000000000031</c:v>
                </c:pt>
                <c:pt idx="15">
                  <c:v>24.1</c:v>
                </c:pt>
                <c:pt idx="16">
                  <c:v>24.66</c:v>
                </c:pt>
                <c:pt idx="17">
                  <c:v>24.779999999999987</c:v>
                </c:pt>
                <c:pt idx="18">
                  <c:v>24.93</c:v>
                </c:pt>
                <c:pt idx="19">
                  <c:v>25.2</c:v>
                </c:pt>
                <c:pt idx="20">
                  <c:v>25.419999999999987</c:v>
                </c:pt>
                <c:pt idx="21">
                  <c:v>25.919999999999987</c:v>
                </c:pt>
                <c:pt idx="22">
                  <c:v>28.01</c:v>
                </c:pt>
                <c:pt idx="23">
                  <c:v>29.03</c:v>
                </c:pt>
              </c:numCache>
            </c:numRef>
          </c:val>
          <c:smooth val="1"/>
        </c:ser>
        <c:marker val="1"/>
        <c:axId val="115057792"/>
        <c:axId val="115059328"/>
      </c:lineChart>
      <c:catAx>
        <c:axId val="115049984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5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5051904"/>
        <c:crossesAt val="16"/>
        <c:lblAlgn val="ctr"/>
        <c:lblOffset val="100"/>
        <c:tickLblSkip val="1"/>
        <c:tickMarkSkip val="1"/>
      </c:catAx>
      <c:valAx>
        <c:axId val="115051904"/>
        <c:scaling>
          <c:orientation val="minMax"/>
          <c:max val="29.4"/>
          <c:min val="16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15049984"/>
        <c:crosses val="autoZero"/>
        <c:crossBetween val="between"/>
        <c:majorUnit val="2"/>
        <c:minorUnit val="2"/>
      </c:valAx>
      <c:catAx>
        <c:axId val="115057792"/>
        <c:scaling>
          <c:orientation val="minMax"/>
        </c:scaling>
        <c:delete val="1"/>
        <c:axPos val="b"/>
        <c:numFmt formatCode="dd/mm/yyyy" sourceLinked="1"/>
        <c:tickLblPos val="none"/>
        <c:crossAx val="115059328"/>
        <c:crosses val="autoZero"/>
        <c:lblAlgn val="ctr"/>
        <c:lblOffset val="100"/>
      </c:catAx>
      <c:valAx>
        <c:axId val="115059328"/>
        <c:scaling>
          <c:orientation val="minMax"/>
        </c:scaling>
        <c:delete val="1"/>
        <c:axPos val="l"/>
        <c:numFmt formatCode="0.00" sourceLinked="1"/>
        <c:tickLblPos val="none"/>
        <c:crossAx val="115057792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8.6082854663052525E-4"/>
          <c:y val="0.95360829092504962"/>
          <c:w val="0.99871557841477265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1050" b="0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0.32872</cdr:x>
      <cdr:y>0.12253</cdr:y>
    </cdr:from>
    <cdr:to>
      <cdr:x>0.57893</cdr:x>
      <cdr:y>0.28853</cdr:y>
    </cdr:to>
    <cdr:sp macro="" textlink="">
      <cdr:nvSpPr>
        <cdr:cNvPr id="2" name="Прямоугольная выноска 1"/>
        <cdr:cNvSpPr/>
      </cdr:nvSpPr>
      <cdr:spPr bwMode="auto">
        <a:xfrm xmlns:a="http://schemas.openxmlformats.org/drawingml/2006/main" flipH="1">
          <a:off x="2911894" y="674001"/>
          <a:ext cx="2216430" cy="913117"/>
        </a:xfrm>
        <a:prstGeom xmlns:a="http://schemas.openxmlformats.org/drawingml/2006/main" prst="wedgeRectCallout">
          <a:avLst>
            <a:gd name="adj1" fmla="val -47603"/>
            <a:gd name="adj2" fmla="val 111118"/>
          </a:avLst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algn="ctr"/>
          <a:r>
            <a:rPr lang="ru-RU" sz="1400" dirty="0" smtClean="0"/>
            <a:t>Средняя  максимальная розничная цена на автобензин </a:t>
          </a:r>
        </a:p>
        <a:p xmlns:a="http://schemas.openxmlformats.org/drawingml/2006/main">
          <a:pPr algn="ctr"/>
          <a:r>
            <a:rPr lang="ru-RU" sz="1400" dirty="0" smtClean="0"/>
            <a:t>АИ-95 по ПФО</a:t>
          </a:r>
          <a:endParaRPr lang="ru-R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483870"/>
          </a:xfrm>
          <a:prstGeom prst="rect">
            <a:avLst/>
          </a:prstGeom>
        </p:spPr>
        <p:txBody>
          <a:bodyPr vert="horz" lIns="94659" tIns="47329" rIns="94659" bIns="4732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483870"/>
          </a:xfrm>
          <a:prstGeom prst="rect">
            <a:avLst/>
          </a:prstGeom>
        </p:spPr>
        <p:txBody>
          <a:bodyPr vert="horz" lIns="94659" tIns="47329" rIns="94659" bIns="47329" rtlCol="0"/>
          <a:lstStyle>
            <a:lvl1pPr algn="r">
              <a:defRPr sz="1200"/>
            </a:lvl1pPr>
          </a:lstStyle>
          <a:p>
            <a:fld id="{99913D3D-48C2-4DE2-905E-7F99B635C4F7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5488"/>
            <a:ext cx="4837113" cy="3629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9" tIns="47329" rIns="94659" bIns="4732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596765"/>
            <a:ext cx="5510530" cy="4354830"/>
          </a:xfrm>
          <a:prstGeom prst="rect">
            <a:avLst/>
          </a:prstGeom>
        </p:spPr>
        <p:txBody>
          <a:bodyPr vert="horz" lIns="94659" tIns="47329" rIns="94659" bIns="4732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191850"/>
            <a:ext cx="2984871" cy="483870"/>
          </a:xfrm>
          <a:prstGeom prst="rect">
            <a:avLst/>
          </a:prstGeom>
        </p:spPr>
        <p:txBody>
          <a:bodyPr vert="horz" lIns="94659" tIns="47329" rIns="94659" bIns="4732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191850"/>
            <a:ext cx="2984871" cy="483870"/>
          </a:xfrm>
          <a:prstGeom prst="rect">
            <a:avLst/>
          </a:prstGeom>
        </p:spPr>
        <p:txBody>
          <a:bodyPr vert="horz" lIns="94659" tIns="47329" rIns="94659" bIns="47329" rtlCol="0" anchor="b"/>
          <a:lstStyle>
            <a:lvl1pPr algn="r">
              <a:defRPr sz="1200"/>
            </a:lvl1pPr>
          </a:lstStyle>
          <a:p>
            <a:fld id="{9B7BD509-CD9D-4064-97BD-9F4C2FF6F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869C20-AC8E-4B4E-B625-57707DBD6FCB}" type="slidenum">
              <a:rPr lang="ru-RU"/>
              <a:pPr/>
              <a:t>20</a:t>
            </a:fld>
            <a:endParaRPr lang="ru-RU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Госзаказ </a:t>
            </a:r>
            <a:r>
              <a:rPr lang="ru-RU" dirty="0" err="1"/>
              <a:t>МинЭ+договора</a:t>
            </a:r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ГБУ "Управление рационального использование ТЭР"</a:t>
            </a: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ГБУ "Управление рационального использование ТЭР"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F965D9-B04C-44D6-A386-5DA5F8A987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79931B-830D-470A-945E-DB5F9057B7F8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EF88F8-53B5-439D-8948-027C37CE960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 anchor="ctr" anchorCtr="0">
            <a:normAutofit/>
          </a:bodyPr>
          <a:lstStyle/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 итогах месячника по проверке качества </a:t>
            </a:r>
            <a:b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моторных топлив </a:t>
            </a:r>
            <a:b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 Республике Татарстан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20290" cy="6422387"/>
        </p:xfrm>
        <a:graphic>
          <a:graphicData uri="http://schemas.openxmlformats.org/drawingml/2006/table">
            <a:tbl>
              <a:tblPr/>
              <a:tblGrid>
                <a:gridCol w="500034"/>
                <a:gridCol w="1357322"/>
                <a:gridCol w="1285884"/>
                <a:gridCol w="1214446"/>
                <a:gridCol w="1143008"/>
                <a:gridCol w="1357322"/>
                <a:gridCol w="1196860"/>
                <a:gridCol w="1065414"/>
              </a:tblGrid>
              <a:tr h="389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Местонахождение объекта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Марка нефтепродукта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несоответствия нефтепродукта ГОСТ, СТО, ТУ и т.д.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Материалы направлены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564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23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ИП </a:t>
                      </a:r>
                      <a:r>
                        <a:rPr lang="ru-RU" sz="1400" b="0" i="0" u="none" strike="noStrike" dirty="0" smtClean="0">
                          <a:latin typeface="Times New Roman Cyr"/>
                        </a:rPr>
                        <a:t>– </a:t>
                      </a:r>
                      <a:r>
                        <a:rPr lang="ru-RU" sz="1400" b="0" i="0" u="none" strike="noStrike" dirty="0" err="1" smtClean="0">
                          <a:latin typeface="Times New Roman Cyr"/>
                        </a:rPr>
                        <a:t>Рахматул-лина</a:t>
                      </a:r>
                      <a:r>
                        <a:rPr lang="ru-RU" sz="1400" b="0" i="0" u="none" strike="noStrike" dirty="0" smtClean="0">
                          <a:latin typeface="Times New Roman Cyr"/>
                        </a:rPr>
                        <a:t> 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Ф.Х.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 Cyr"/>
                        </a:rPr>
                        <a:t>Нурлатский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 р-н, с. Степное 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Мамыково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Премиум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"Евро-95" вид II ГОСТ Р     51866-2002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(объем испарившегося бензина, %, при 100°С)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мин. 46  макс. 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(объем испарившегося бензина, %, при 150°С)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менее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24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latin typeface="Times New Roman"/>
                        </a:rPr>
                        <a:t>ИП-Головкин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И.С.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Бугульма, ул. Нефтяников, 5а, КАЗС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Нормаль-80       ГОСТ Р 51105-97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Концентрация фактических смол, мг на 100 см3 топлива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более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126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Ведомственные  АЗС (для собственных нужд)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3"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 Топливо дизельное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77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25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ООО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«Казанский завод силикатных стеновых материалов"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Казань, ул.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Тэцевская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"Л-0,05-62"          ГОСТ 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ниже 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62°С 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49°С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Массовая доля серы II вида,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более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0,78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Кинематическая вязкость при 20°С, мм</a:t>
                      </a:r>
                      <a:r>
                        <a:rPr lang="ru-RU" sz="1200" b="0" i="0" u="none" strike="noStrike" baseline="30000" dirty="0">
                          <a:latin typeface="Times New Roman"/>
                        </a:rPr>
                        <a:t>2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/с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3,0-6,0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26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ОАО "КПАТП-1"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Казань, ул. Роторная, КАЗС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           ТУ 0251-004-03468471-2010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ТУ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не выше   минус 15°С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7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12°С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1" y="5"/>
          <a:ext cx="9144001" cy="6857994"/>
        </p:xfrm>
        <a:graphic>
          <a:graphicData uri="http://schemas.openxmlformats.org/drawingml/2006/table">
            <a:tbl>
              <a:tblPr/>
              <a:tblGrid>
                <a:gridCol w="357159"/>
                <a:gridCol w="1571636"/>
                <a:gridCol w="1124561"/>
                <a:gridCol w="1162072"/>
                <a:gridCol w="1142391"/>
                <a:gridCol w="1428760"/>
                <a:gridCol w="1285884"/>
                <a:gridCol w="1071538"/>
              </a:tblGrid>
              <a:tr h="6617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Место-нахождение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Марка нефтепродукта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несоответствия нефтепродукта ГОСТ, СТО, ТУ и т.д.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Материалы направлены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2957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27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ООО "Тепличный комбинат "Майский"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"/>
                        </a:rPr>
                        <a:t>Зеленодольский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 р-н, пос.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Осиново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, АЗС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ГОСТ 305-82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(95% при температуре)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 340°С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353°С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Массовая доля серы II вида, %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более   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0,09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застывания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 минус 35°С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13°С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 минус 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6°С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28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 Cyr"/>
                        </a:rPr>
                        <a:t>Апастовский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 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ф-л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 ОАО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Татавтодор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Апастовский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р-н,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с.Каратун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, ул.Центральная, 42, АЗС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ГОСТ 305-82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не выше   минус 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2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20°С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77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29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ООО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Газпромтаттрансгаз-Казань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 ШЛПУМГ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Сабинский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р-н, пос. Шемордан, территория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предприятия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 ГОСТ 305-82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минус 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1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17°С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57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ООО "МДСУ-1"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Балтаси, пос. Норма, АБЗ,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"Л-0,2-62"           ГОСТ 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не ниже   62°С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20°С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Массовая доля серы,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более       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0,82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77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31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УМиСТ-НК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Нижнекамск, БСИ,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ГОСТ 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 минус 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19°С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1" y="1"/>
          <a:ext cx="9144001" cy="6729054"/>
        </p:xfrm>
        <a:graphic>
          <a:graphicData uri="http://schemas.openxmlformats.org/drawingml/2006/table">
            <a:tbl>
              <a:tblPr/>
              <a:tblGrid>
                <a:gridCol w="357159"/>
                <a:gridCol w="1571636"/>
                <a:gridCol w="1124561"/>
                <a:gridCol w="1162072"/>
                <a:gridCol w="1142391"/>
                <a:gridCol w="1428760"/>
                <a:gridCol w="1285884"/>
                <a:gridCol w="1071538"/>
              </a:tblGrid>
              <a:tr h="554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Место-нахождение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Марка нефтепродукта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несоответствия нефтепродукта ГОСТ, СТО, ТУ и т.д.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Материалы направлены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22885"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latin typeface="Times New Roman"/>
                        </a:rPr>
                        <a:t>Бензины автомобильные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16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32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ОАО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СМП-Нефтегаз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Альметьевск, ул. Полевая, 2,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Нормаль-80        ГОСТ Р 51105-97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Фракционный состав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Times New Roman"/>
                        </a:rPr>
                        <a:t>1. Руководителю организации     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Пределы перегонки 90% при температуре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 185°С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228°С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Конец кипения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 215°С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245°С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Доля остатков в колбе,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более 2,0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Остаток и потери,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более 4,0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4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33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ОАО СХП "Юбилейное"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Лаишевский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р-н, пос.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Габишево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Нормаль-80       ГОСТ Р 51105-97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(остаток в колбе, % (по объему)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более      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Times New Roman"/>
                        </a:rPr>
                        <a:t>1. Руководителю организации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35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ОАО ХК "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Татнефтепродукт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54"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 Топливо дизельное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34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 Cyr"/>
                        </a:rPr>
                        <a:t>Каратунский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 участок филиала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Буинскнефтепродукт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 ОАО ХК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Татнефтепродукт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Апастовский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р-н,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с.Ст.Енали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, АЗС №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ТУ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0251-004-03468471-2010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ТУ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15°С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13°С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35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Филиал "Управление АЗС" ОАО ХК "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Татнефтепродукт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Лаишевский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р-н, с.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Столбище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, а/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д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Казань-Атабаево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, АЗС № 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ТУ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0251-004-03468471-2010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ТУ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15°С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12°С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36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Филиал "Управление АЗС" ОАО ХК "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Татнефтепродукт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Зеленодольский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р-н, пос.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Урняк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, АЗС № 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)» ГОСТ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минус 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4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18°С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1" y="3"/>
          <a:ext cx="9170956" cy="6810732"/>
        </p:xfrm>
        <a:graphic>
          <a:graphicData uri="http://schemas.openxmlformats.org/drawingml/2006/table">
            <a:tbl>
              <a:tblPr/>
              <a:tblGrid>
                <a:gridCol w="357159"/>
                <a:gridCol w="1643074"/>
                <a:gridCol w="1169963"/>
                <a:gridCol w="1401805"/>
                <a:gridCol w="1143008"/>
                <a:gridCol w="1285884"/>
                <a:gridCol w="1143008"/>
                <a:gridCol w="1027055"/>
              </a:tblGrid>
              <a:tr h="332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Местонахождение объекта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Марка нефтепродукта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несоответствия нефтепродукта ГОСТ, СТО, ТУ и т.д.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Материалы направлены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720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37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ОАО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Арскнефтепродукт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Арск, ул. Нефтебаза, </a:t>
                      </a:r>
                      <a:r>
                        <a:rPr lang="ru-RU" sz="1200" b="1" i="0" u="none" strike="noStrike" dirty="0">
                          <a:latin typeface="Times New Roman Cyr"/>
                        </a:rPr>
                        <a:t>нефтебаза</a:t>
                      </a:r>
                      <a:endParaRPr lang="ru-RU" sz="1200" b="0" i="0" u="none" strike="noStrike" dirty="0">
                        <a:latin typeface="Times New Roman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 "Евро" сорт С вид II ГОСТ Р 52368-2005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Содержание серы, мг/кг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более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0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38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ОАО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Арскнефтепродукт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Арск, ул. Луговая, АЗС № 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"Л-0,05-62" 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ГОСТ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Массовая доля серы,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более 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0,05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38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39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ОАО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Арскнефтепродукт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Балтасинский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р-н, д. Норма, ул. Казанская, 6. АЗС № 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)"ГОСТ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перегоняется:       95% при температуре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не выше    340°С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1. </a:t>
                      </a:r>
                      <a:r>
                        <a:rPr lang="ru-RU" sz="1100" b="0" i="0" u="none" strike="noStrike" dirty="0">
                          <a:latin typeface="Times New Roman"/>
                        </a:rPr>
                        <a:t>Руководителю организации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344°С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 минус 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11°С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5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40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Филиал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Мамадышнефтепро-дукт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  ОАО ХК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Татнефтепродукт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 Cyr"/>
                        </a:rPr>
                        <a:t>Мамадыш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, совхоз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Мамадышский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", АЗС № 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ТУ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0251-004-03468471-2010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ТУ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 минус 15°С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9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11°С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5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41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Филиал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Шеморданнефтепродукт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  ОАО ХК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Татнефтепродукт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Сабинский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р-н, пос. Шемордан, ул. Заводская, 5, </a:t>
                      </a:r>
                      <a:r>
                        <a:rPr lang="ru-RU" sz="1200" b="1" i="0" u="none" strike="noStrike" dirty="0">
                          <a:latin typeface="Times New Roman Cyr"/>
                        </a:rPr>
                        <a:t>нефтебаза</a:t>
                      </a:r>
                      <a:endParaRPr lang="ru-RU" sz="1200" b="0" i="0" u="none" strike="noStrike" dirty="0">
                        <a:latin typeface="Times New Roman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 ГОСТ 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 минус 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20°С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5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42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Филиал "Управление АЗС" ОАО ХК "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Татнефтепродукт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 Cyr"/>
                        </a:rPr>
                        <a:t>Казань, пос. Юдино, ул. Бирюзовая, АЗС № 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      ТУ 0251-004-03468471-2010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ТУ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выше   минус 15°С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9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минус 11°С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262"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latin typeface="Times New Roman"/>
                        </a:rPr>
                        <a:t>Бензины автомобильные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5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43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Филиал "Управление АЗС" ОАО ХК "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Татнефтепродукт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Казань, ул.Н.Ершова, 25г, АЗС№2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Супер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"Евро-98"   вид  I класс В   ГОСТ Р 51866-2002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(объем испарившегося бензина, %, при 100°С)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мин. 46   макс. 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001322"/>
          <a:ext cx="9143999" cy="5761530"/>
        </p:xfrm>
        <a:graphic>
          <a:graphicData uri="http://schemas.openxmlformats.org/drawingml/2006/table">
            <a:tbl>
              <a:tblPr/>
              <a:tblGrid>
                <a:gridCol w="222962"/>
                <a:gridCol w="1296208"/>
                <a:gridCol w="464437"/>
                <a:gridCol w="615400"/>
                <a:gridCol w="470706"/>
                <a:gridCol w="524980"/>
                <a:gridCol w="403895"/>
                <a:gridCol w="368793"/>
                <a:gridCol w="560081"/>
                <a:gridCol w="464437"/>
                <a:gridCol w="464437"/>
                <a:gridCol w="464437"/>
                <a:gridCol w="464437"/>
                <a:gridCol w="602679"/>
                <a:gridCol w="561955"/>
                <a:gridCol w="561955"/>
                <a:gridCol w="632200"/>
              </a:tblGrid>
              <a:tr h="332047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0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0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Принадлежность АЗ</a:t>
                      </a:r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объектов по принадлежности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действующих  </a:t>
                      </a:r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объектов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проверенных</a:t>
                      </a:r>
                    </a:p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объектов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отобранных и испытанных проб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несоответствий нефтепродуктов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6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АЗС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050" b="1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нефте-базах</a:t>
                      </a:r>
                      <a:r>
                        <a:rPr lang="ru-RU" sz="105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Бензи-ны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топливо </a:t>
                      </a:r>
                      <a:r>
                        <a:rPr lang="ru-RU" sz="1050" b="1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дизель-ное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бензины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топливо дизельное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3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АЗС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Нефте-базы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АЗС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Нефте-базы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АЗС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Нефте-базы</a:t>
                      </a:r>
                      <a:r>
                        <a:rPr lang="ru-RU" sz="105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ОАО "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Татнефть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483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ОАО ХК "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Татнефтепродукт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483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ОАО "ТАИФ-НК"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483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Карсар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48337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Автодорстрой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495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ЛУКойл-Уралнефтепродукт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6591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Частные (ЗАО, ООО, индивидуальные предприниматели)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248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215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405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536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Ведомственные  (для собственных нужд)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42125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964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672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507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1031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995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845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 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4,2%)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(1,4%)</a:t>
                      </a: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16,7%)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69" marR="5069" marT="50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8412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Общие сведения о результатах испытаний отобранных проб моторных топлив на автозаправочных станциях и нефтебазах Республики Татарстан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период «месячника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по качеству»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  14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ноября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 14 декабря  2011 г.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8349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о результатах в период "месячников по качеству", по субъектам нефтепродуктообеспечения Республики Татарстан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643050"/>
          <a:ext cx="9143996" cy="5059323"/>
        </p:xfrm>
        <a:graphic>
          <a:graphicData uri="http://schemas.openxmlformats.org/drawingml/2006/table">
            <a:tbl>
              <a:tblPr/>
              <a:tblGrid>
                <a:gridCol w="533307"/>
                <a:gridCol w="2211005"/>
                <a:gridCol w="533307"/>
                <a:gridCol w="533307"/>
                <a:gridCol w="533307"/>
                <a:gridCol w="533307"/>
                <a:gridCol w="533307"/>
                <a:gridCol w="533307"/>
                <a:gridCol w="533307"/>
                <a:gridCol w="533307"/>
                <a:gridCol w="533307"/>
                <a:gridCol w="533307"/>
                <a:gridCol w="533307"/>
                <a:gridCol w="533307"/>
              </a:tblGrid>
              <a:tr h="25251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Принадлежность АЗС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Кол-во АЗС 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Кол-во действующих АЗС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Случаи несоответствия 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2008 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февраль)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2009</a:t>
                      </a:r>
                    </a:p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(декабрь)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2010</a:t>
                      </a:r>
                    </a:p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(июнь)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2010 (ноябрь-декабрь)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2011 (ноябрь-декабрь)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9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кол-во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кол-во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кол-во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кол-во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кол-во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08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ОАО "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Татнефть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156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147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3,1%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08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ОАО ХК "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Татнефтепродукт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149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149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0,60%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2,0%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08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ОАО "ТАИФ-НК"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7,50%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08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ООО "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Карсар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7,1%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08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ООО "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Автодорстрой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15,8%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1,1%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6,0%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8679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Частные (ЗАО, ООО, индивидуальные предприниматели) 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470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266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6,5%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4,6%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5,1%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08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Ведомственные (для собственных нужд)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13,4%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6,3%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11,3%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18,0%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18,8%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  <a:tr h="50887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964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672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6,2%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3,5%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4,60%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4,80%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4,2%</a:t>
                      </a:r>
                    </a:p>
                  </a:txBody>
                  <a:tcPr marL="5376" marR="5376" marT="53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626934"/>
          </a:xfrm>
        </p:spPr>
        <p:txBody>
          <a:bodyPr>
            <a:noAutofit/>
          </a:bodyPr>
          <a:lstStyle/>
          <a:p>
            <a:pPr algn="ctr"/>
            <a:r>
              <a:rPr lang="ru-RU" sz="1800" b="1" cap="none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Сведения о результатах испытаний отобранных проб моторных топлив на автозаправочных станциях и нефтебазах Республики Татарстан в период "месячника"</a:t>
            </a:r>
            <a:br>
              <a:rPr lang="ru-RU" sz="1800" b="1" cap="none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  22 ноября по 22 декабря 2010 г.</a:t>
            </a:r>
            <a:endParaRPr lang="ru-RU" sz="1800" b="1" cap="none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-32" y="1000108"/>
          <a:ext cx="9144032" cy="5463149"/>
        </p:xfrm>
        <a:graphic>
          <a:graphicData uri="http://schemas.openxmlformats.org/drawingml/2006/table">
            <a:tbl>
              <a:tblPr/>
              <a:tblGrid>
                <a:gridCol w="418501"/>
                <a:gridCol w="1434745"/>
                <a:gridCol w="567918"/>
                <a:gridCol w="607773"/>
                <a:gridCol w="607773"/>
                <a:gridCol w="398539"/>
                <a:gridCol w="536784"/>
                <a:gridCol w="428627"/>
                <a:gridCol w="571504"/>
                <a:gridCol w="562889"/>
                <a:gridCol w="577883"/>
                <a:gridCol w="577883"/>
                <a:gridCol w="638799"/>
                <a:gridCol w="571504"/>
                <a:gridCol w="642910"/>
              </a:tblGrid>
              <a:tr h="27255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000" b="1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000" b="1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Принадлежность АЗС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Количество объектов по принадлежности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Количество проверенных объектов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Количество отобранных и испытанных проб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Количество несоответствий нефтепродуктов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 АЗС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000" b="1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нефте-базах</a:t>
                      </a:r>
                      <a:endParaRPr lang="ru-RU" sz="1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бензины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топливо </a:t>
                      </a:r>
                      <a:r>
                        <a:rPr lang="ru-RU" sz="1000" b="1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дизель-ное</a:t>
                      </a:r>
                      <a:endParaRPr lang="ru-RU" sz="1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бензины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топливо дизельное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01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АЗС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Нефте-базы</a:t>
                      </a:r>
                      <a:endParaRPr lang="ru-RU" sz="105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АЗС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Нефт-ебазы</a:t>
                      </a:r>
                      <a:endParaRPr lang="ru-RU" sz="11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latin typeface="Calibri" pitchFamily="34" charset="0"/>
                      </a:endParaRPr>
                    </a:p>
                  </a:txBody>
                  <a:tcPr marL="4572" marR="4572" marT="4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latin typeface="Calibri" pitchFamily="34" charset="0"/>
                      </a:endParaRPr>
                    </a:p>
                  </a:txBody>
                  <a:tcPr marL="4572" marR="4572" marT="4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latin typeface="Calibri" pitchFamily="34" charset="0"/>
                      </a:endParaRPr>
                    </a:p>
                  </a:txBody>
                  <a:tcPr marL="4572" marR="4572" marT="4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latin typeface="Calibri" pitchFamily="34" charset="0"/>
                      </a:endParaRPr>
                    </a:p>
                  </a:txBody>
                  <a:tcPr marL="4572" marR="4572" marT="4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>
                        <a:latin typeface="Calibri" pitchFamily="34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>
                        <a:latin typeface="Calibri" pitchFamily="34" charset="0"/>
                      </a:endParaRPr>
                    </a:p>
                  </a:txBody>
                  <a:tcPr marL="4572" marR="4572" marT="4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latin typeface="Calibri" pitchFamily="34" charset="0"/>
                      </a:endParaRPr>
                    </a:p>
                  </a:txBody>
                  <a:tcPr marL="4572" marR="4572" marT="4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733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Частные (ЗАО, ООО, индивидуальные предприниматели)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381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2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Карсар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524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2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Автодорстрой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733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Ведомственные  (для собственных нужд)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524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ОАО ХК "</a:t>
                      </a:r>
                      <a:r>
                        <a:rPr lang="ru-RU" sz="12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Татнефтепродукт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381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ОАО "</a:t>
                      </a:r>
                      <a:r>
                        <a:rPr lang="ru-RU" sz="12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Татнефть</a:t>
                      </a:r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381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ОАО "ТАИФ-НК"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F"/>
                    </a:solidFill>
                  </a:tcPr>
                </a:tc>
              </a:tr>
              <a:tr h="4199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</a:p>
                  </a:txBody>
                  <a:tcPr marL="4572" marR="4572" marT="45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850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47 (4,8%)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 (0,9%)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40 </a:t>
                      </a:r>
                      <a:endParaRPr lang="ru-RU" sz="1400" b="1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3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20,2 %)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904812"/>
          <a:ext cx="9072594" cy="5881774"/>
        </p:xfrm>
        <a:graphic>
          <a:graphicData uri="http://schemas.openxmlformats.org/drawingml/2006/table">
            <a:tbl>
              <a:tblPr/>
              <a:tblGrid>
                <a:gridCol w="383431"/>
                <a:gridCol w="1570982"/>
                <a:gridCol w="1233787"/>
                <a:gridCol w="1312395"/>
                <a:gridCol w="1500198"/>
                <a:gridCol w="3071801"/>
              </a:tblGrid>
              <a:tr h="24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Наименование организации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Объект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Марка нефтепродукта 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№№ и дата протокола испытаний нефтепродуктов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Показатель несоответствия нефтепродукта ГОСТ и ТУ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49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494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Times New Roman"/>
                        </a:rPr>
                        <a:t>Индивидуальные (реализация)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31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ООО "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Арис-Центр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"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 err="1">
                          <a:latin typeface="Times New Roman"/>
                        </a:rPr>
                        <a:t>Зеленодольский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р-н, п.Н.Тура, 41 км Северной объездной дороги (788 км а/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д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М7), АЗС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(летнее)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№36М/4АВ от 15.11.11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содержанию массовой доли серы и температуре вспышки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(летнее)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№169М/23Г от 17.11.11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содержанию массовой доли серы и температуре вспышки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(зимнее)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№170М/24Г от 17.11.11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температуре вспышки и коэффициенту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фильтруемости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№270М/83З от 26.02.08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температуре помутнения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ООО "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Автодорстрой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Азнакаево,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ул.М.Джалиля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, АЗС № 57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(зимнее)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№631М/42К от 28.11.11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№180М/21К от 07.12.09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Несоответствие по фракционному составу, температуре застывания и помутнения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1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ООО "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Чулпан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АЗС"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Казань, пр.Ямашева, 58а, АЗС № 150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(зимнее)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№ 13 (46Ш) от 26.11.11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температурам вспышки, помутнения и застывания,  предельной температуре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фильтруемости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Премиум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Евро-95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 2153 (28Ш) от 06.06.10г.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Регуляр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 Евро-92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 2152 (30Ш) от 04.06.10г.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содержанию массовой доли серы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ИП - Юсупов И.З.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Мамадышский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р-н, 948 км а/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д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М7 Волга, дер. Нижние Яки, АЗС № 8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(Евро)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№488М/81Ш от 06.12.11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№81М/19ШБ от 25.06.10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есоответствие по температуре вспышки и содержанию массовой доли серы 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Перечень объектов, на которых неоднократно выявлено моторное топливо, </a:t>
            </a:r>
          </a:p>
          <a:p>
            <a:pPr algn="ctr"/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соответствующее по отдельным показателям качества требованиям </a:t>
            </a:r>
            <a:r>
              <a:rPr lang="ru-RU" sz="17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ГОСТов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период "месячников по качеству" с 2008 г. по 2011 г. </a:t>
            </a:r>
            <a:endParaRPr lang="ru-RU" sz="17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14290"/>
          <a:ext cx="9072594" cy="6429422"/>
        </p:xfrm>
        <a:graphic>
          <a:graphicData uri="http://schemas.openxmlformats.org/drawingml/2006/table">
            <a:tbl>
              <a:tblPr/>
              <a:tblGrid>
                <a:gridCol w="383431"/>
                <a:gridCol w="1570982"/>
                <a:gridCol w="1233787"/>
                <a:gridCol w="1312395"/>
                <a:gridCol w="1500198"/>
                <a:gridCol w="3071801"/>
              </a:tblGrid>
              <a:tr h="776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Наименование организации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Объект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Марка нефтепродукта 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№№ и дата протокола испытаний нефтепродуктов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Показатель несоответствия нефтепродукта ГОСТ и ТУ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96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909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ООО "ГОСТ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Ойл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Зеленодольский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р-н, с.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Айша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, ул. Кооперативная,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Регуляр-92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№440М/73АВ от 04.12.11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(зимнее)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№442М/75АВ от 11.12.11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содержанию массовой доли серы, температурам застывания и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(летнее)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№364м/70АВ от 14.12.10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содержанию массовой доли серы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ИП - Мельников Н.А.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Чистополь, ул. К.Маркса, 164ю, АЗС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 (летнее)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№519М/88Ш от 11.12.11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Бензин автомобильный Регуляр  Евро-92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 2093 (19Ф) от 04.06.10г.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содержанию массовой доли серы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ООО "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Юмарт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Ойл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"</a:t>
                      </a:r>
                    </a:p>
                    <a:p>
                      <a:pPr algn="l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(ООО "Юпитер")</a:t>
                      </a:r>
                    </a:p>
                  </a:txBody>
                  <a:tcPr marL="9525" marR="9525" marT="9525" marB="0" anchor="ctr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Актаныш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, ул. Строителей, 1а, АЗС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 (Евро)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№731М/135Г от 14.12.11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фракционному составу и температуре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>
                        <a:latin typeface="Times New Roman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№791М/177Г от 01.07.10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ИП - Рахматуллина Ф.Х.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 Cyr"/>
                        </a:rPr>
                        <a:t>Нурлатский р-н, с. Степное Мамыково, АЗС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Бензин автомобильный Премиум-95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№563М/75Ф от 04.12.11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5734 от 29.12.09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Несоответствие по температуре застывания и помутнения, по содержанию массовой доли серы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ООО "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Альметьевская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топливная компания"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г.Бугульма,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ул.М.Джалиля</a:t>
                      </a:r>
                      <a:endParaRPr lang="ru-RU" sz="1200" b="0" i="0" u="none" strike="noStrike" dirty="0">
                        <a:latin typeface="Times New Roman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(зимнее)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№947м100к от 16.12.11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Несоответствие по температуре помутнения и по содержанию массовой доли серы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Топливо дизельное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12 от 30.12.09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Несоответствие по температуре помутнения, по содержанию массовой доли серы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14290"/>
          <a:ext cx="9072594" cy="6240661"/>
        </p:xfrm>
        <a:graphic>
          <a:graphicData uri="http://schemas.openxmlformats.org/drawingml/2006/table">
            <a:tbl>
              <a:tblPr/>
              <a:tblGrid>
                <a:gridCol w="383431"/>
                <a:gridCol w="1570982"/>
                <a:gridCol w="1233787"/>
                <a:gridCol w="1312395"/>
                <a:gridCol w="1500198"/>
                <a:gridCol w="3071801"/>
              </a:tblGrid>
              <a:tr h="7769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400" b="1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Наименование организации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Объект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Марка нефтепродукта 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№№ и дата протокола испытаний нефтепродуктов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Показатель несоответствия нефтепродукта ГОСТ и ТУ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96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2278" marR="2278" marT="2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143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latin typeface="Times New Roman"/>
                        </a:rPr>
                        <a:t>Ведомственные АЗС</a:t>
                      </a:r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latin typeface="Times New Roman"/>
                        </a:rPr>
                        <a:t>ООО «Казанский завод силикатных стеновых материалов»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Казань, ул.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Тэцевская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, АЗС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 (летнее)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№118М/19Г от 19.11.11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Несоответствие по температуре вспышки, массовой доле серы, кинематической вязкости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№116М/26Ш от 30.06.10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содержанию массовой доли серы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№183М/58Ш от 18.02.08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ОАО "КПАТП-1"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Казань, ул. Роторная, КАЗС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 (зимнее)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№51М/11Ф от 26.11.11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Несоответствие по температуре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 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 2218 (62Ф) от 09.06.10г.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Топливо дизельное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 2220 (64Ф) от 09.06.10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D2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ОАО "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СМП-Нефтегаз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Альметьевск, ул. Полевая, 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Бензин автомобильный Нормаль-80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№301М/19К от 27.11.11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9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(зимнее)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№529м/55Ф от 14.12.10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Несоответствие по температурам помутнения и застывания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ОАО СХП "Юбилейное"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 Cyr"/>
                        </a:rPr>
                        <a:t>Лаишевский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 р-н, пос. </a:t>
                      </a:r>
                      <a:r>
                        <a:rPr lang="ru-RU" sz="1200" b="0" i="0" u="none" strike="noStrike" dirty="0" err="1">
                          <a:latin typeface="Times New Roman Cyr"/>
                        </a:rPr>
                        <a:t>Габишево</a:t>
                      </a:r>
                      <a:r>
                        <a:rPr lang="ru-RU" sz="1200" b="0" i="0" u="none" strike="noStrike" dirty="0">
                          <a:latin typeface="Times New Roman Cyr"/>
                        </a:rPr>
                        <a:t>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Нормаль-80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№414М/59Г от 28.11.11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latin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(летнее)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№314м/63Г от 09.12.10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314924"/>
          <a:ext cx="9144000" cy="5409249"/>
        </p:xfrm>
        <a:graphic>
          <a:graphicData uri="http://schemas.openxmlformats.org/drawingml/2006/table">
            <a:tbl>
              <a:tblPr/>
              <a:tblGrid>
                <a:gridCol w="1912821"/>
                <a:gridCol w="657541"/>
                <a:gridCol w="777096"/>
                <a:gridCol w="657541"/>
                <a:gridCol w="717319"/>
                <a:gridCol w="555293"/>
                <a:gridCol w="534444"/>
                <a:gridCol w="868472"/>
                <a:gridCol w="947722"/>
                <a:gridCol w="722416"/>
                <a:gridCol w="793335"/>
              </a:tblGrid>
              <a:tr h="366745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Владельцы: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Общее 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кол-во АЗС 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из них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Действую-щие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АЗС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Общее кол-во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нефтебаз (в т.ч. складов)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из них не </a:t>
                      </a:r>
                      <a:r>
                        <a:rPr lang="ru-RU" sz="1200" b="1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эксплуа-тируются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Действую-щие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нефтебазы (склады)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9922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АГЗС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не эксплуатируются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70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АГЗС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АЗС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762">
                <a:tc>
                  <a:txBody>
                    <a:bodyPr/>
                    <a:lstStyle/>
                    <a:p>
                      <a:pPr indent="144000"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ОАО "</a:t>
                      </a:r>
                      <a:r>
                        <a:rPr lang="ru-RU" sz="1600" b="0" i="0" u="none" strike="noStrike" dirty="0" err="1">
                          <a:latin typeface="Times New Roman"/>
                        </a:rPr>
                        <a:t>Татнефть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5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3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257">
                <a:tc>
                  <a:txBody>
                    <a:bodyPr/>
                    <a:lstStyle/>
                    <a:p>
                      <a:pPr indent="144000"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ОАО ХК "</a:t>
                      </a:r>
                      <a:r>
                        <a:rPr lang="ru-RU" sz="1600" b="0" i="0" u="none" strike="noStrike" dirty="0" err="1">
                          <a:latin typeface="Times New Roman"/>
                        </a:rPr>
                        <a:t>Татнефтепродукт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18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7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62">
                <a:tc>
                  <a:txBody>
                    <a:bodyPr/>
                    <a:lstStyle/>
                    <a:p>
                      <a:pPr indent="144000"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ОАО "ТАИФ-НК"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62">
                <a:tc>
                  <a:txBody>
                    <a:bodyPr/>
                    <a:lstStyle/>
                    <a:p>
                      <a:pPr indent="144000"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ООО "</a:t>
                      </a:r>
                      <a:r>
                        <a:rPr lang="ru-RU" sz="1600" b="0" i="0" u="none" strike="noStrike" dirty="0" err="1">
                          <a:latin typeface="Times New Roman"/>
                        </a:rPr>
                        <a:t>Карсар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62">
                <a:tc>
                  <a:txBody>
                    <a:bodyPr/>
                    <a:lstStyle/>
                    <a:p>
                      <a:pPr indent="144000"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ООО "</a:t>
                      </a:r>
                      <a:r>
                        <a:rPr lang="ru-RU" sz="1600" b="0" i="0" u="none" strike="noStrike" dirty="0" err="1">
                          <a:latin typeface="Times New Roman"/>
                        </a:rPr>
                        <a:t>Автодорстрой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693">
                <a:tc>
                  <a:txBody>
                    <a:bodyPr/>
                    <a:lstStyle/>
                    <a:p>
                      <a:pPr indent="180000"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ООО "</a:t>
                      </a:r>
                      <a:r>
                        <a:rPr lang="ru-RU" sz="1600" b="0" i="0" u="none" strike="noStrike" dirty="0" err="1" smtClean="0">
                          <a:latin typeface="Times New Roman"/>
                        </a:rPr>
                        <a:t>Лукойл</a:t>
                      </a:r>
                      <a:r>
                        <a:rPr lang="ru-RU" sz="1600" b="0" i="0" u="none" strike="noStrike" dirty="0" smtClean="0">
                          <a:latin typeface="Times New Roman"/>
                        </a:rPr>
                        <a:t>-</a:t>
                      </a:r>
                    </a:p>
                    <a:p>
                      <a:pPr indent="180000" algn="l" fontAlgn="ctr"/>
                      <a:r>
                        <a:rPr lang="ru-RU" sz="1600" b="0" i="0" u="none" strike="noStrike" dirty="0" err="1" smtClean="0">
                          <a:latin typeface="Times New Roman"/>
                        </a:rPr>
                        <a:t>Уралнефтепродукт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62">
                <a:tc>
                  <a:txBody>
                    <a:bodyPr/>
                    <a:lstStyle/>
                    <a:p>
                      <a:pPr indent="144000"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ЗАО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9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9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62">
                <a:tc>
                  <a:txBody>
                    <a:bodyPr/>
                    <a:lstStyle/>
                    <a:p>
                      <a:pPr indent="144000"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ООО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317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159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762">
                <a:tc>
                  <a:txBody>
                    <a:bodyPr/>
                    <a:lstStyle/>
                    <a:p>
                      <a:pPr indent="144000"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ИП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594">
                <a:tc>
                  <a:txBody>
                    <a:bodyPr/>
                    <a:lstStyle/>
                    <a:p>
                      <a:pPr indent="144000"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Итого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Times New Roman"/>
                        </a:rPr>
                        <a:t>228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Times New Roman"/>
                        </a:rPr>
                        <a:t>860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Times New Roman"/>
                        </a:rPr>
                        <a:t>193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Times New Roman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>
                          <a:latin typeface="Times New Roman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631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34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9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25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62">
                <a:tc>
                  <a:txBody>
                    <a:bodyPr/>
                    <a:lstStyle/>
                    <a:p>
                      <a:pPr indent="144000"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Ведомственные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>
                          <a:latin typeface="Times New Roman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5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-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5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317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964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194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122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672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39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30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78579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Автозаправочные станции и нефтебазы Республики Татарстан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2019300" y="-1588428"/>
            <a:ext cx="220663" cy="34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17" tIns="46759" rIns="93517" bIns="46759" anchor="b">
            <a:spAutoFit/>
          </a:bodyPr>
          <a:lstStyle/>
          <a:p>
            <a:pPr algn="l" defTabSz="935038" fontAlgn="b"/>
            <a:r>
              <a:rPr lang="ru-RU" sz="1600" b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2019300" y="-1588428"/>
            <a:ext cx="220663" cy="34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17" tIns="46759" rIns="93517" bIns="46759" anchor="b">
            <a:spAutoFit/>
          </a:bodyPr>
          <a:lstStyle/>
          <a:p>
            <a:pPr algn="l" defTabSz="935038" fontAlgn="b"/>
            <a:r>
              <a:rPr lang="ru-RU" sz="1600" b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2019300" y="-1588428"/>
            <a:ext cx="220663" cy="34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17" tIns="46759" rIns="93517" bIns="46759" anchor="b">
            <a:spAutoFit/>
          </a:bodyPr>
          <a:lstStyle/>
          <a:p>
            <a:pPr algn="l" defTabSz="935038" fontAlgn="b"/>
            <a:r>
              <a:rPr lang="ru-RU" sz="1600" b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29" name="Rectangle 5"/>
          <p:cNvSpPr>
            <a:spLocks noChangeArrowheads="1"/>
          </p:cNvSpPr>
          <p:nvPr/>
        </p:nvSpPr>
        <p:spPr bwMode="auto">
          <a:xfrm>
            <a:off x="2019300" y="-1588428"/>
            <a:ext cx="220663" cy="34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17" tIns="46759" rIns="93517" bIns="46759" anchor="b">
            <a:spAutoFit/>
          </a:bodyPr>
          <a:lstStyle/>
          <a:p>
            <a:pPr algn="l" defTabSz="935038" fontAlgn="b"/>
            <a:r>
              <a:rPr lang="ru-RU" sz="1600" b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30" name="Rectangle 6"/>
          <p:cNvSpPr>
            <a:spLocks noChangeArrowheads="1"/>
          </p:cNvSpPr>
          <p:nvPr/>
        </p:nvSpPr>
        <p:spPr bwMode="auto">
          <a:xfrm>
            <a:off x="2019300" y="-1588428"/>
            <a:ext cx="220663" cy="34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17" tIns="46759" rIns="93517" bIns="46759" anchor="b">
            <a:spAutoFit/>
          </a:bodyPr>
          <a:lstStyle/>
          <a:p>
            <a:pPr algn="l" defTabSz="935038" fontAlgn="b"/>
            <a:r>
              <a:rPr lang="ru-RU" sz="1600" b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31" name="Rectangle 7"/>
          <p:cNvSpPr>
            <a:spLocks noChangeArrowheads="1"/>
          </p:cNvSpPr>
          <p:nvPr/>
        </p:nvSpPr>
        <p:spPr bwMode="auto">
          <a:xfrm>
            <a:off x="2019300" y="-1588428"/>
            <a:ext cx="220663" cy="34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17" tIns="46759" rIns="93517" bIns="46759" anchor="b">
            <a:spAutoFit/>
          </a:bodyPr>
          <a:lstStyle/>
          <a:p>
            <a:pPr algn="l" defTabSz="935038" fontAlgn="b"/>
            <a:r>
              <a:rPr lang="ru-RU" sz="1600" b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32" name="Rectangle 8"/>
          <p:cNvSpPr>
            <a:spLocks noChangeArrowheads="1"/>
          </p:cNvSpPr>
          <p:nvPr/>
        </p:nvSpPr>
        <p:spPr bwMode="auto">
          <a:xfrm>
            <a:off x="2019300" y="-1588428"/>
            <a:ext cx="220663" cy="34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17" tIns="46759" rIns="93517" bIns="46759" anchor="b">
            <a:spAutoFit/>
          </a:bodyPr>
          <a:lstStyle/>
          <a:p>
            <a:pPr algn="l" defTabSz="935038" fontAlgn="b"/>
            <a:r>
              <a:rPr lang="ru-RU" sz="1600" b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33" name="Rectangle 9"/>
          <p:cNvSpPr>
            <a:spLocks noChangeArrowheads="1"/>
          </p:cNvSpPr>
          <p:nvPr/>
        </p:nvSpPr>
        <p:spPr bwMode="auto">
          <a:xfrm>
            <a:off x="2019300" y="-1588428"/>
            <a:ext cx="220663" cy="34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17" tIns="46759" rIns="93517" bIns="46759" anchor="b">
            <a:spAutoFit/>
          </a:bodyPr>
          <a:lstStyle/>
          <a:p>
            <a:pPr algn="l" defTabSz="935038" fontAlgn="b"/>
            <a:r>
              <a:rPr lang="ru-RU" sz="1600" b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34" name="Rectangle 10"/>
          <p:cNvSpPr>
            <a:spLocks noChangeArrowheads="1"/>
          </p:cNvSpPr>
          <p:nvPr/>
        </p:nvSpPr>
        <p:spPr bwMode="auto">
          <a:xfrm>
            <a:off x="2019300" y="-1588428"/>
            <a:ext cx="220663" cy="34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17" tIns="46759" rIns="93517" bIns="46759" anchor="b">
            <a:spAutoFit/>
          </a:bodyPr>
          <a:lstStyle/>
          <a:p>
            <a:pPr algn="l" defTabSz="935038" fontAlgn="b"/>
            <a:r>
              <a:rPr lang="ru-RU" sz="1600" b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35" name="Rectangle 11"/>
          <p:cNvSpPr>
            <a:spLocks noChangeArrowheads="1"/>
          </p:cNvSpPr>
          <p:nvPr/>
        </p:nvSpPr>
        <p:spPr bwMode="auto">
          <a:xfrm>
            <a:off x="2019300" y="-1588428"/>
            <a:ext cx="220663" cy="34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517" tIns="46759" rIns="93517" bIns="46759" anchor="b">
            <a:spAutoFit/>
          </a:bodyPr>
          <a:lstStyle/>
          <a:p>
            <a:pPr algn="l" defTabSz="935038" fontAlgn="b"/>
            <a:r>
              <a:rPr lang="ru-RU" sz="1600" b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36" name="WordArt 12"/>
          <p:cNvSpPr>
            <a:spLocks noChangeArrowheads="1" noChangeShapeType="1" noTextEdit="1"/>
          </p:cNvSpPr>
          <p:nvPr/>
        </p:nvSpPr>
        <p:spPr bwMode="auto">
          <a:xfrm>
            <a:off x="0" y="-24"/>
            <a:ext cx="9144000" cy="71438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2400" b="1" kern="1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</a:t>
            </a:r>
            <a:r>
              <a:rPr lang="ru-RU" sz="2400" b="1" kern="1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деятельности  по  контролю </a:t>
            </a:r>
            <a:endParaRPr lang="ru-RU" sz="2400" b="1" kern="1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kern="1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качества нефтепродуктов за 11 месяцев 2011 г.</a:t>
            </a:r>
            <a:endParaRPr lang="ru-RU" sz="2400" b="1" kern="1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837" name="WordArt 13"/>
          <p:cNvSpPr>
            <a:spLocks noChangeArrowheads="1" noChangeShapeType="1" noTextEdit="1"/>
          </p:cNvSpPr>
          <p:nvPr/>
        </p:nvSpPr>
        <p:spPr bwMode="auto">
          <a:xfrm>
            <a:off x="0" y="714356"/>
            <a:ext cx="9144000" cy="64294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1400" kern="1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lang="ru-RU" sz="1400" kern="1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отбору проб и проведению их испытаний по  Госзаказу</a:t>
            </a:r>
            <a:r>
              <a:rPr lang="ru-RU" sz="1400" kern="1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отдельным договорам, </a:t>
            </a:r>
          </a:p>
          <a:p>
            <a:pPr algn="ctr"/>
            <a:r>
              <a:rPr lang="ru-RU" sz="1400" kern="1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период «месячника по качеству», обращениям потребителей (жалобы), Прокуратуры РТ, МВД по РТ</a:t>
            </a:r>
            <a:endParaRPr lang="ru-RU" sz="1400" kern="1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2653" name="Group 829"/>
          <p:cNvGraphicFramePr>
            <a:graphicFrameLocks noGrp="1"/>
          </p:cNvGraphicFramePr>
          <p:nvPr>
            <p:ph sz="half" idx="1"/>
          </p:nvPr>
        </p:nvGraphicFramePr>
        <p:xfrm>
          <a:off x="-1" y="1214423"/>
          <a:ext cx="9144001" cy="5684913"/>
        </p:xfrm>
        <a:graphic>
          <a:graphicData uri="http://schemas.openxmlformats.org/drawingml/2006/table">
            <a:tbl>
              <a:tblPr firstRow="1" lastRow="1"/>
              <a:tblGrid>
                <a:gridCol w="1913672"/>
                <a:gridCol w="1302337"/>
                <a:gridCol w="1191777"/>
                <a:gridCol w="1577113"/>
                <a:gridCol w="1029187"/>
                <a:gridCol w="944642"/>
                <a:gridCol w="1185273"/>
              </a:tblGrid>
              <a:tr h="237819">
                <a:tc rowSpan="4"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Месяц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Отобрано проб, шт.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Проведено лабораторных испытаний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Случаи несоответствия по качеству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37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Всего, </a:t>
                      </a:r>
                      <a:r>
                        <a:rPr kumimoji="0" lang="ru-RU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собств.</a:t>
                      </a:r>
                    </a:p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нужд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шт.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собств.</a:t>
                      </a:r>
                    </a:p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нужд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2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239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Июнь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Август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278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251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344106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633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588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</a:tr>
              <a:tr h="485823"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за 11 месяцев</a:t>
                      </a:r>
                    </a:p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 г.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3 010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2 647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2415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  <a:p>
                      <a:pPr marL="0" marR="0" lvl="0" indent="0" algn="r" defTabSz="93503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0" y="1285860"/>
          <a:ext cx="9144000" cy="5235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55695" name="WordArt 15"/>
          <p:cNvSpPr>
            <a:spLocks noChangeArrowheads="1" noChangeShapeType="1" noTextEdit="1"/>
          </p:cNvSpPr>
          <p:nvPr/>
        </p:nvSpPr>
        <p:spPr bwMode="auto">
          <a:xfrm>
            <a:off x="71406" y="928671"/>
            <a:ext cx="8929718" cy="42862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2400" b="1" kern="1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выявления </a:t>
            </a:r>
            <a:r>
              <a:rPr lang="ru-RU" sz="2400" b="1" kern="1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некачественных </a:t>
            </a:r>
            <a:r>
              <a:rPr lang="ru-RU" sz="2400" b="1" kern="1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нефтепродуктов* по годам</a:t>
            </a:r>
          </a:p>
        </p:txBody>
      </p:sp>
      <p:sp>
        <p:nvSpPr>
          <p:cNvPr id="455697" name="Text Box 17"/>
          <p:cNvSpPr txBox="1">
            <a:spLocks noChangeArrowheads="1"/>
          </p:cNvSpPr>
          <p:nvPr/>
        </p:nvSpPr>
        <p:spPr bwMode="auto">
          <a:xfrm>
            <a:off x="0" y="6215082"/>
            <a:ext cx="9144000" cy="5170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5335" tIns="42667" rIns="85335" bIns="42667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* Указанные цифры получены по результатам отборов проб нефтепродуктов, проведенных только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ГБУ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«Управление рационального использования ТЭР» (2005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–11 месяцев 2011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г.) и их лабораторных испытаний.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2"/>
          <p:cNvSpPr txBox="1">
            <a:spLocks noChangeArrowheads="1"/>
          </p:cNvSpPr>
          <p:nvPr/>
        </p:nvSpPr>
        <p:spPr bwMode="auto">
          <a:xfrm>
            <a:off x="0" y="1714488"/>
            <a:ext cx="178591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25,90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II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25,70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III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25,60 – 1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IV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25,20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V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25,10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VI – </a:t>
            </a:r>
            <a:r>
              <a:rPr lang="ru-RU" sz="1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25,00 – 1 (РТ)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VII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24,90 – 1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24,80 – 1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IX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24,60 – 2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X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24,40 – 1 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24,00 – 1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XII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23,60 – 1</a:t>
            </a:r>
          </a:p>
        </p:txBody>
      </p:sp>
      <p:graphicFrame>
        <p:nvGraphicFramePr>
          <p:cNvPr id="8" name="Object 0"/>
          <p:cNvGraphicFramePr>
            <a:graphicFrameLocks noChangeAspect="1"/>
          </p:cNvGraphicFramePr>
          <p:nvPr/>
        </p:nvGraphicFramePr>
        <p:xfrm>
          <a:off x="1571604" y="857232"/>
          <a:ext cx="7543253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357158" y="787386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Максимальные розничные цены на автомобильный бензин Нормаль-80 (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А-80) 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Приволжскому Федеральному округу на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декабря 2011 </a:t>
            </a: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 rot="-5400000">
            <a:off x="31311" y="3183343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Стоимость 1 литра бензина  (руб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./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литр)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Text Box 37"/>
          <p:cNvSpPr txBox="1">
            <a:spLocks noChangeArrowheads="1"/>
          </p:cNvSpPr>
          <p:nvPr/>
        </p:nvSpPr>
        <p:spPr bwMode="auto">
          <a:xfrm>
            <a:off x="2357422" y="1928802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Средняя цена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24,95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руб./литр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35795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Примечание: График подготовлен по материалам, представленным по телефону операторами автозаправочных станций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428736"/>
            <a:ext cx="1804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Уровни цен в ПФО: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2071678"/>
            <a:ext cx="18351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 –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8,50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II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27,20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III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27,10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IV –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26,95 – 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1400" b="1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26,90 – 3 (РТ)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26,80 – 1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26,50 – 2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26,20 – 2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– 2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6,10 – 1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25,80 – 1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500166" y="1000108"/>
          <a:ext cx="7643834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0" y="787386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Максимальные розничные цены на автомобильный бензин </a:t>
            </a:r>
            <a:r>
              <a:rPr lang="ru-RU" sz="1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Регуляр</a:t>
            </a:r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-92 </a:t>
            </a: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(АИ-92) </a:t>
            </a:r>
          </a:p>
          <a:p>
            <a:pPr algn="ctr" eaLnBrk="0" hangingPunct="0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Приволжскому Федеральному округу на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декабря  2011 </a:t>
            </a: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214546" y="214311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Средняя цена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26,75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руб./литр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62865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Примечание: График подготовлен по материалам, представленным по телефону операторами автозаправочных станций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714488"/>
            <a:ext cx="1804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Уровни цен в ПФО: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 rot="-5400000">
            <a:off x="-96176" y="3310830"/>
            <a:ext cx="35004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Стоимость 1 литра бензина  (руб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./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литр)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500166" y="642918"/>
          <a:ext cx="7643834" cy="621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782405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Максимальные розничные цены на автомобильный бензин Премиум-95 (АИ-95) </a:t>
            </a:r>
          </a:p>
          <a:p>
            <a:pPr algn="ctr" eaLnBrk="0" hangingPunct="0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Приволжскому Федеральному округу на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декабря 2011 </a:t>
            </a: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1714488"/>
            <a:ext cx="20510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29,95 – 1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29,90 – 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29,50 – 1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– 29,45 – 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29,15 – 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29,10 – 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28,75 – 1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en-US" sz="1400" b="1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28,70 </a:t>
            </a:r>
            <a:r>
              <a:rPr lang="ru-RU" sz="1400" b="1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2 (РТ)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–28,50 – 1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28,40 – 2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XI – 2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7,95 – 1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XII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27,70 - 1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85984" y="1785926"/>
            <a:ext cx="3207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Средняя цена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28,87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руб./литр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633480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Примечание: График подготовлен по материалам, представленным по телефону операторами автозаправочных станций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500174"/>
            <a:ext cx="1804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Уровни цен в ПФО: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 rot="-5400000">
            <a:off x="-46764" y="3810896"/>
            <a:ext cx="35004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Стоимость 1 литра бензина  (руб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./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литр)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1857364"/>
            <a:ext cx="1763713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 –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31,90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II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31,50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III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31,40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IV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29,10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V –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29,00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28,90 – 1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28,75 – 1 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 sz="1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28,70 – 2 (РТ)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28,45 – 1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27,90 – 1</a:t>
            </a:r>
          </a:p>
          <a:p>
            <a:pPr eaLnBrk="0" hangingPunct="0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– 27,10 – 2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571604" y="1000108"/>
          <a:ext cx="7572396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0" y="642918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Максимальные розничные цены на дизельное топливо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(зимнее</a:t>
            </a: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0" hangingPunct="0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Приволжскому Федеральному округу на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декабря 2011 </a:t>
            </a: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14546" y="2071678"/>
            <a:ext cx="3099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Средняя цена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29,11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руб./литр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635795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Примечание: График подготовлен по материалам, представленным по телефону операторами автозаправочных станций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1500174"/>
            <a:ext cx="1804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Уровни цен в ПФО: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 rot="-5400000">
            <a:off x="-453367" y="2953641"/>
            <a:ext cx="43577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Стоимость 1 литра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диз.топлива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(руб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./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литр)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179387" y="740615"/>
            <a:ext cx="89646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изменения средних максимальных розничных цен на автобензин А-80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Республике Татарстан и Приволжском Федеральном округе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период с 2010г. по 15 декабря 2011г.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357158" y="1428736"/>
          <a:ext cx="8786842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873500" y="3213033"/>
            <a:ext cx="21535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dirty="0"/>
              <a:t>Розничная цена (руб./л)</a:t>
            </a:r>
          </a:p>
        </p:txBody>
      </p:sp>
      <p:sp>
        <p:nvSpPr>
          <p:cNvPr id="6" name="Прямоугольная выноска 5"/>
          <p:cNvSpPr/>
          <p:nvPr/>
        </p:nvSpPr>
        <p:spPr bwMode="auto">
          <a:xfrm flipH="1">
            <a:off x="2000232" y="2143116"/>
            <a:ext cx="2143134" cy="928694"/>
          </a:xfrm>
          <a:prstGeom prst="wedgeRectCallout">
            <a:avLst>
              <a:gd name="adj1" fmla="val -85221"/>
              <a:gd name="adj2" fmla="val 16647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Средняя максимальная  розничная цена на автобензин </a:t>
            </a:r>
          </a:p>
          <a:p>
            <a:pPr algn="ctr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А-80 по ПФО</a:t>
            </a:r>
            <a:endParaRPr lang="ru-RU" sz="1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785794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изменения средних максимальных розничных цен на автобензин АИ-92 </a:t>
            </a: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Республике Татарстан и Приволжском Федеральном округе   </a:t>
            </a: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период с 2010г. по 15 декабря 2011г.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14282" y="1428736"/>
          <a:ext cx="8929718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771324" y="3212405"/>
            <a:ext cx="19932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Розничная цена (руб./л)</a:t>
            </a:r>
          </a:p>
        </p:txBody>
      </p:sp>
      <p:sp>
        <p:nvSpPr>
          <p:cNvPr id="6" name="Прямоугольная выноска 5"/>
          <p:cNvSpPr/>
          <p:nvPr/>
        </p:nvSpPr>
        <p:spPr bwMode="auto">
          <a:xfrm flipH="1">
            <a:off x="3929058" y="1857364"/>
            <a:ext cx="2143140" cy="1000132"/>
          </a:xfrm>
          <a:prstGeom prst="wedgeRectCallout">
            <a:avLst>
              <a:gd name="adj1" fmla="val -59740"/>
              <a:gd name="adj2" fmla="val 103631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Средняя  максимальная розничная цена на автобензин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АИ-92 по ПФО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785794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изменения средних максимальных розничных цен на автобензин АИ-95 </a:t>
            </a: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Республике Татарстан и Приволжском Федеральном округе   </a:t>
            </a: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период с 2010г. по 15 декабря 2011г.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85720" y="1428736"/>
          <a:ext cx="8858280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694992" y="3212405"/>
            <a:ext cx="19932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Розничная цена (руб./л)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857232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изменения средних максимальных розничных цен на дизельное топливо</a:t>
            </a: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Республике Татарстан и Приволжском Федеральном округе   </a:t>
            </a: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период с 2010 г. по 15 декабря 2011г.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85720" y="1500174"/>
          <a:ext cx="8726518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647958" y="3228422"/>
            <a:ext cx="1733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Розничная цена (руб./л)</a:t>
            </a:r>
          </a:p>
        </p:txBody>
      </p:sp>
      <p:sp>
        <p:nvSpPr>
          <p:cNvPr id="7" name="Прямоугольная выноска 6"/>
          <p:cNvSpPr/>
          <p:nvPr/>
        </p:nvSpPr>
        <p:spPr bwMode="auto">
          <a:xfrm flipH="1">
            <a:off x="2143108" y="2857496"/>
            <a:ext cx="2000264" cy="785818"/>
          </a:xfrm>
          <a:prstGeom prst="wedgeRectCallout">
            <a:avLst>
              <a:gd name="adj1" fmla="val -67171"/>
              <a:gd name="adj2" fmla="val 11778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Средняя  максимальная розничная цена на дизтопливо по ПФО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42989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ГБУ «Управление рационального использования ТЭР» отобрано  и  испытано проб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всего: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518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объектах, в том числе: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507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АЗС, что составляет 75% от действующих АЗС;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нефтебазах, что составляет 37% от действующих.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Отобрано всего: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1031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проба моторных топлив, в том числе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845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бензинов;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дизельного топлива.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отобранные пробы испытаны и по результатам их испытаний выявлено, что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43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пробы, т.е. 4,2%, не соответствуют по отдельным показателям  качества требованиям ГОСТ.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том числе: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 бензинам 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проб, что составляет 1,4 % от испытанных проб бензина.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 дизельному топливу 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проба, что составляет 16,7% от испытанных проб дизельного топлива.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1435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изменении максимальных розничных цен в Республике Татарстан в 2010г.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9144000" cy="257176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0" y="364331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изменении максимальных розничных цен в Республике Татарстан в 2011г.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0504"/>
            <a:ext cx="9144000" cy="28574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 anchor="ctr" anchorCtr="0">
            <a:normAutofit/>
          </a:bodyPr>
          <a:lstStyle/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 итогах месячника по проверке качества </a:t>
            </a:r>
            <a:b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моторных топлив </a:t>
            </a:r>
            <a:b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 Республике Татарстан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Grp="1" noChangeAspect="1"/>
          </p:cNvGraphicFramePr>
          <p:nvPr>
            <p:ph/>
          </p:nvPr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64291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изменения оптовых и розничных цен </a:t>
            </a:r>
          </a:p>
          <a:p>
            <a:pPr algn="ctr"/>
            <a:r>
              <a:rPr lang="ru-RU" sz="2000" b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автобензин Нормаль-80 (А-76) за период с 2010 г. по 15 декабря 2011 г.</a:t>
            </a:r>
            <a:endParaRPr lang="ru-RU" sz="2000" b="1" kern="1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Grp="1" noChangeAspect="1"/>
          </p:cNvGraphicFramePr>
          <p:nvPr>
            <p:ph/>
          </p:nvPr>
        </p:nvGraphicFramePr>
        <p:xfrm>
          <a:off x="0" y="1357298"/>
          <a:ext cx="9144000" cy="5500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64291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изменения оптовых и розничных цен </a:t>
            </a:r>
          </a:p>
          <a:p>
            <a:pPr algn="ctr"/>
            <a:r>
              <a:rPr lang="ru-RU" sz="2000" b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автобензин Регуляр-92 (Аи-92) за период с 2010 г. по 15 декабря 2011 г.</a:t>
            </a:r>
            <a:endParaRPr lang="ru-RU" sz="2000" b="1" kern="1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Grp="1" noChangeAspect="1"/>
          </p:cNvGraphicFramePr>
          <p:nvPr>
            <p:ph/>
          </p:nvPr>
        </p:nvGraphicFramePr>
        <p:xfrm>
          <a:off x="0" y="1142984"/>
          <a:ext cx="9036050" cy="5429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64291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изменения оптовых и розничных цен </a:t>
            </a:r>
          </a:p>
          <a:p>
            <a:pPr algn="ctr"/>
            <a:r>
              <a:rPr lang="ru-RU" b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автобензин </a:t>
            </a:r>
            <a:r>
              <a:rPr lang="ru-RU" b="1" kern="1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Премиум</a:t>
            </a:r>
            <a:r>
              <a:rPr lang="ru-RU" b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-95 (Аи-95) за период с 2010 г. по 15 декабря 2011 г.</a:t>
            </a:r>
            <a:endParaRPr lang="ru-RU" b="1" kern="1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Grp="1" noChangeAspect="1"/>
          </p:cNvGraphicFramePr>
          <p:nvPr>
            <p:ph/>
          </p:nvPr>
        </p:nvGraphicFramePr>
        <p:xfrm>
          <a:off x="0" y="1285836"/>
          <a:ext cx="914400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5714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изменения оптовых и розничных цен </a:t>
            </a:r>
          </a:p>
          <a:p>
            <a:pPr algn="ctr"/>
            <a:r>
              <a:rPr lang="ru-RU" sz="2000" b="1" kern="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дизельное топливо за период с 2010 г. по 15 декабря 2011 г.</a:t>
            </a:r>
            <a:endParaRPr lang="ru-RU" sz="2000" b="1" kern="1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799911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Сведения об основных показателях несоответствия моторных топлив, выявленных в период месячника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14.11.2011г. по 14.12.2011г.</a:t>
            </a:r>
            <a:endParaRPr kumimoji="0" lang="ru-RU" sz="2400" b="1" i="0" u="none" strike="noStrike" normalizeH="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714877" y="2571744"/>
          <a:ext cx="4286279" cy="4071969"/>
        </p:xfrm>
        <a:graphic>
          <a:graphicData uri="http://schemas.openxmlformats.org/drawingml/2006/table">
            <a:tbl>
              <a:tblPr/>
              <a:tblGrid>
                <a:gridCol w="428627"/>
                <a:gridCol w="2786082"/>
                <a:gridCol w="1071570"/>
              </a:tblGrid>
              <a:tr h="43984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Основные показатели несоответствия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84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6695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Температура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53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6695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Содержание массовой доли серы (содержание серы)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4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6695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Температура помутнения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4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6695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Температура застывания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53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6695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Предельная температура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фильтруемости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4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6695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Коэффициент фильтруемости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4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6695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Фракционный состав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4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6695" algn="l"/>
                        </a:tabLs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Кинематическая вязкость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5000596" y="2000240"/>
            <a:ext cx="41434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70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Дизельное топливо (31 случай)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000240"/>
            <a:ext cx="4579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Автомобильные бензины (12 случаев)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2571744"/>
          <a:ext cx="4572000" cy="4093440"/>
        </p:xfrm>
        <a:graphic>
          <a:graphicData uri="http://schemas.openxmlformats.org/drawingml/2006/table">
            <a:tbl>
              <a:tblPr/>
              <a:tblGrid>
                <a:gridCol w="542440"/>
                <a:gridCol w="2080805"/>
                <a:gridCol w="674558"/>
                <a:gridCol w="1274197"/>
              </a:tblGrid>
              <a:tr h="64800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Основные показатели несоответствия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Марки бензинов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Фракционный состав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Нормаль-80,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Регуляр-92,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Премиум-95,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Супер-98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Содержание массовой доли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серы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Регуляр-92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Испытание на медной пластине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Регуляр-92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Плотность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Регуляр-92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Концентрация фактических смол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Нормаль-80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none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Перечень объектов, на которых выявлено моторное топливо, не соответствующее по отдельным  показателям качества требованиям </a:t>
            </a:r>
            <a:r>
              <a:rPr lang="ru-RU" sz="1600" b="1" cap="none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ГОСТов</a:t>
            </a:r>
            <a:r>
              <a:rPr lang="ru-RU" sz="1600" b="1" cap="none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в период «месячника по качеству» </a:t>
            </a:r>
          </a:p>
          <a:p>
            <a:pPr algn="ctr"/>
            <a:r>
              <a:rPr lang="ru-RU" sz="1600" b="1" cap="none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 14 ноября по 14 декабря 2011 г.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857233"/>
          <a:ext cx="9120290" cy="5843071"/>
        </p:xfrm>
        <a:graphic>
          <a:graphicData uri="http://schemas.openxmlformats.org/drawingml/2006/table">
            <a:tbl>
              <a:tblPr/>
              <a:tblGrid>
                <a:gridCol w="500034"/>
                <a:gridCol w="1357322"/>
                <a:gridCol w="1643074"/>
                <a:gridCol w="1143008"/>
                <a:gridCol w="1071570"/>
                <a:gridCol w="1143008"/>
                <a:gridCol w="1196860"/>
                <a:gridCol w="1065414"/>
              </a:tblGrid>
              <a:tr h="389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Местонахождение объекта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Марка нефтепродукта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несоответствия нефтепродукта ГОСТ, СТО, ТУ и т.д.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Материалы направлены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034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Индивидуальные (реализация</a:t>
                      </a:r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5994" marR="5994" marT="59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34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Топливо дизельное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77">
                <a:tc rowSpan="4">
                  <a:txBody>
                    <a:bodyPr/>
                    <a:lstStyle/>
                    <a:p>
                      <a:pPr indent="7200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Арис-Центр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72000" algn="ctr" fontAlgn="ctr"/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Зеленодольский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р-н, п.Н.Тура, 41 км Северной объездной дороги (788 км а/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М7), АЗС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Топливо дизельное "Л - 0,05 - 62"     ГОСТ 305-82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Массовая доля серы II вида, %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Норма по ГОСТ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более  </a:t>
                      </a: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0,05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1. Руководителю организации                  2. В Прокуратуру РТ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Результат анализа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Температура вспышки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Норма по ГОСТ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ниже  </a:t>
                      </a: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62°С 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Результат анализа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53°С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477">
                <a:tc rowSpan="4">
                  <a:txBody>
                    <a:bodyPr/>
                    <a:lstStyle/>
                    <a:p>
                      <a:pPr indent="7200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Арис-Центр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72000" algn="ctr" fontAlgn="ctr"/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Зеленодольский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р-н, п.Н.Тура, 41 км Северной объездной дороги (788 км а/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М7), АЗС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Топливо дизельное "Л - 0,05 - 62"       ГОСТ 305-82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Массовая доля серы II вида, %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Норма по ГОСТ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более </a:t>
                      </a: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0,05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1. Руководителю организации                   2. В Прокуратуру РТ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Результат анализа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Температура вспышки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Норма по ГОСТ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ниже </a:t>
                      </a: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62°С 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9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Результат анализа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53°С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477">
                <a:tc rowSpan="4">
                  <a:txBody>
                    <a:bodyPr/>
                    <a:lstStyle/>
                    <a:p>
                      <a:pPr indent="7200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Арис-Центр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72000" algn="ctr" fontAlgn="ctr"/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Зеленодольский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р-н, п.Н.Тура, 41 км Северной объездной дороги (788 км а/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М7), АЗС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Топливо дизельное "З" сорт С, вид III СТО 0251-002-60320171-10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Температура вспышки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Норма по СТО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ниже </a:t>
                      </a: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40°С 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1. Руководителю организации                                    2. В Прокуратуру РТ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1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Результат анализа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23°С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Коэффициент </a:t>
                      </a:r>
                      <a:r>
                        <a:rPr lang="ru-RU" sz="12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фильтруемости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Норма по СТО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не более 3,0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1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Результат анализа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87,8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477">
                <a:tc rowSpan="4">
                  <a:txBody>
                    <a:bodyPr/>
                    <a:lstStyle/>
                    <a:p>
                      <a:pPr indent="72000"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4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Арис-Центр</a:t>
                      </a: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72000"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Набережные Челны, </a:t>
                      </a:r>
                      <a:r>
                        <a:rPr lang="ru-RU" sz="14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Стройбаза</a:t>
                      </a: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пересечение а/</a:t>
                      </a:r>
                      <a:r>
                        <a:rPr lang="ru-RU" sz="14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№ 4 и № 11, АЗС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algn="ctr" fontAlgn="ctr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Топливо дизельное "З-0,05-(-35)"           ТУ 0251-004-03468471-2010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Массовая доля серы II вида,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более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0,05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1. Руководителю организации                                    2. В Прокуратуру РТ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7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0,26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7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застывания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  минус 35°С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7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28°С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1" cy="6857999"/>
        </p:xfrm>
        <a:graphic>
          <a:graphicData uri="http://schemas.openxmlformats.org/drawingml/2006/table">
            <a:tbl>
              <a:tblPr/>
              <a:tblGrid>
                <a:gridCol w="478470"/>
                <a:gridCol w="1298787"/>
                <a:gridCol w="1276099"/>
                <a:gridCol w="1162072"/>
                <a:gridCol w="1025358"/>
                <a:gridCol w="1162072"/>
                <a:gridCol w="1572216"/>
                <a:gridCol w="1168927"/>
              </a:tblGrid>
              <a:tr h="3852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Местонахождение объекта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Марка нефтепродукта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несоответствия нефтепродукта ГОСТ, СТО, ТУ и т.д.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Материалы направлены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309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Автодорстрой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Азнакаево, 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ул.М.Джалиля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, АЗС № 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ГОСТ 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ниже   35°С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991"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32°С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8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Чулпан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АЗС"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Казань, пр.Ямашева, 58а, АЗС №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 ГОСТ 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ниже40°С 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36°С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застывания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35°С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9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32°С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10°С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Предельная температура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фильтруемости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0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17°С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09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ЗАО "Кулон"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Рыбно-Слободский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р-н, с. Янаул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ГОСТ 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застывания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35°С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23°С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7°С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Предельная температура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фильтруемости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12°С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4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ИП - Юсупов И.З.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Мамадышский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р-н, 948 км а/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М7 Волга, дер. Нижние Яки, АЗС № 8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"Евро" сорт Е вид III ГОСТ Р 52368-2005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вспышки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ниже   55°С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66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40°С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7"/>
          <a:ext cx="9144001" cy="6841995"/>
        </p:xfrm>
        <a:graphic>
          <a:graphicData uri="http://schemas.openxmlformats.org/drawingml/2006/table">
            <a:tbl>
              <a:tblPr/>
              <a:tblGrid>
                <a:gridCol w="478470"/>
                <a:gridCol w="1298787"/>
                <a:gridCol w="1276099"/>
                <a:gridCol w="1162072"/>
                <a:gridCol w="1025358"/>
                <a:gridCol w="1162072"/>
                <a:gridCol w="1572216"/>
                <a:gridCol w="1168927"/>
              </a:tblGrid>
              <a:tr h="351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Местонахождение объекта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Марка нефтепродукта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несоответствия нефтепродукта ГОСТ, СТО, ТУ и т.д.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Материалы направлены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329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ООО "ГОСТ 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Ойл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Зеленодольский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р-н, с. 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Айша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ул. Кооперативная, АЗС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  ГОСТ 305-82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Массовая доля серы, %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более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0,05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0,65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застывания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выше 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минус 35°С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19°С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выше 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минус 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11°С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9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Юлдаш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"/>
                        </a:rPr>
                        <a:t>Балтасинский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 р-н, 98 км а/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д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Казань-Малмыж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, АЗС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ГОСТ 305-82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перегоняется:                                95% при температуре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340°С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297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346°С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12°С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ИП - Мельников Н.А.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 Cyr"/>
                        </a:rPr>
                        <a:t>Чистополь, ул. К.Маркса, 164ю,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"Л-0,2-62"           ГОСТ 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ниже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62°С 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5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40°С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ООО "КИТ"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 Cyr"/>
                        </a:rPr>
                        <a:t>Пестречинский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 р-н, 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с.Пестрецы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, ул. Казанская,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 ГОСТ 305-82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18°С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9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13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Юмарт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 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Ойл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 Cyr"/>
                        </a:rPr>
                        <a:t>Актаныш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, ул. Строителей, 1а, 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"Евро" вид II класс 2 ГОСТ Р 52368-2005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(до температуры 180°С, %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менее 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вспышки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выше 55°С 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5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42°С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1" y="9"/>
          <a:ext cx="9144001" cy="6311942"/>
        </p:xfrm>
        <a:graphic>
          <a:graphicData uri="http://schemas.openxmlformats.org/drawingml/2006/table">
            <a:tbl>
              <a:tblPr/>
              <a:tblGrid>
                <a:gridCol w="478470"/>
                <a:gridCol w="1298787"/>
                <a:gridCol w="1276099"/>
                <a:gridCol w="1162072"/>
                <a:gridCol w="1025358"/>
                <a:gridCol w="1162072"/>
                <a:gridCol w="1572216"/>
                <a:gridCol w="1168927"/>
              </a:tblGrid>
              <a:tr h="3491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Местонахождение объекта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Марка нефтепродукта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несоответствия нефтепродукта ГОСТ, СТО, ТУ и т.д.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Материалы направлены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6324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14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Камнефтепродукт-НК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Нижнекамск, БСИ, АЗС № 1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ГОСТ 305-82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Массовая доля серы, %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более 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0,10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застывания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35°С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33°С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минус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19°С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4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15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Альметьевская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 топливная компания"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Бугульма,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ул.Джалиля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, 74, АЗС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Топливо дизельное "З-0,05-(-35)"     ГОСТ 305-82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Массовая доля серы, %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более  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0,05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0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Температура помутнения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выше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минус 25°С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минус 18°С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3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Бензины автомобильные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32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16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ИП-НестеровО.Н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 Cyr"/>
                        </a:rPr>
                        <a:t>Альметьевский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 р-н, р.п. Н. Мактама, ул. Промышленная, 8, КАЗС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Нормаль-80         ГОСТ Р 51105-97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(доля остатков в колбе, 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более  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2,0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1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17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ООО "ЮВТК"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Буинск, ул. 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Космовского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, 11А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Регуляр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"Евро-92"  вид II ГОСТ Р 51866-2002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(объем испарившегося бензина, %, при 150°С)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менее 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53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1" y="9"/>
          <a:ext cx="9144001" cy="6280989"/>
        </p:xfrm>
        <a:graphic>
          <a:graphicData uri="http://schemas.openxmlformats.org/drawingml/2006/table">
            <a:tbl>
              <a:tblPr/>
              <a:tblGrid>
                <a:gridCol w="478470"/>
                <a:gridCol w="1450325"/>
                <a:gridCol w="1285884"/>
                <a:gridCol w="1071570"/>
                <a:gridCol w="1143008"/>
                <a:gridCol w="1285884"/>
                <a:gridCol w="1259933"/>
                <a:gridCol w="1168927"/>
              </a:tblGrid>
              <a:tr h="575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Место-нахождение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Марка нефтепродукта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несоответствия нефтепродукта ГОСТ, СТО, ТУ и т.д.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Материалы направлены</a:t>
                      </a:r>
                    </a:p>
                  </a:txBody>
                  <a:tcPr marL="5994" marR="5994" marT="5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7324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18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ООО "ГОСТ 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Ойл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Зеленодольск, ул. Волжская, АЗС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Регуляр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"Евро-92" вид I ГОСТ Р     51866-2002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Фракционный состав (остаток в колбе, % (по объему)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более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Испытание на медной пластинке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"/>
                        </a:rPr>
                        <a:t>выдерж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. кл.1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выдерж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.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кл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. 2с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19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 Cyr"/>
                        </a:rPr>
                        <a:t>ООО "ГОСТ 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Ойл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"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 Cyr"/>
                        </a:rPr>
                        <a:t>Зеленодольский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 р-н, с. 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Айша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, ул. Кооперативная, АЗС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Регуляр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"Евро-92" вид I ГОСТ Р       51866-2002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Фракционный состав (остаток в колбе, % (по объему)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не более 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2,0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1. Руководителю организации 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 Cyr"/>
                        </a:rPr>
                        <a:t>ООО "</a:t>
                      </a:r>
                      <a:r>
                        <a:rPr lang="ru-RU" sz="1400" b="0" i="0" u="none" strike="noStrike" dirty="0" err="1" smtClean="0">
                          <a:latin typeface="Times New Roman Cyr"/>
                        </a:rPr>
                        <a:t>Глобойл</a:t>
                      </a:r>
                      <a:r>
                        <a:rPr lang="ru-RU" sz="1400" b="0" i="0" u="none" strike="noStrike" dirty="0" smtClean="0">
                          <a:latin typeface="Times New Roman Cyr"/>
                        </a:rPr>
                        <a:t>"</a:t>
                      </a:r>
                      <a:endParaRPr lang="ru-RU" sz="1400" b="0" i="0" u="none" strike="noStrike" dirty="0">
                        <a:latin typeface="Times New Roman Cyr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"/>
                        </a:rPr>
                        <a:t>Заинский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 р-н, а/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д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latin typeface="Times New Roman"/>
                        </a:rPr>
                        <a:t>Альметьевск-Наб.Челны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, 57 км, АЗС № 236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Регуляр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"Евро-92" вид I,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кл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. Е1 ГОСТ Р                                  51866-2002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 Cyr"/>
                        </a:rPr>
                        <a:t>Испытание на медной пластинке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latin typeface="Times New Roman"/>
                        </a:rPr>
                        <a:t>выдерж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. кл.1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08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не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выдерж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. 2с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0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21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ООО "НУР"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Наб.Челны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пос. ЗЯБ, ул. Железнодорожников,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Регуляр-92                       ГОСТ Р 51105-97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Плотность при 15°С, кг/м3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725-780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        2. В Прокуратуру РТ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66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717,4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22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 Cyr"/>
                        </a:rPr>
                        <a:t>ООО "Чулпан АЗС"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Times New Roman Cyr"/>
                        </a:rPr>
                        <a:t>Высокогорский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 р-н, 26 км а/</a:t>
                      </a:r>
                      <a:r>
                        <a:rPr lang="ru-RU" sz="1400" b="0" i="0" u="none" strike="noStrike" dirty="0" err="1">
                          <a:latin typeface="Times New Roman Cyr"/>
                        </a:rPr>
                        <a:t>д</a:t>
                      </a:r>
                      <a:r>
                        <a:rPr lang="ru-RU" sz="1400" b="0" i="0" u="none" strike="noStrike" dirty="0">
                          <a:latin typeface="Times New Roman Cyr"/>
                        </a:rPr>
                        <a:t> Казань-Арск, АЗС № 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Бензин автомобильный </a:t>
                      </a:r>
                      <a:r>
                        <a:rPr lang="ru-RU" sz="1200" b="0" i="0" u="none" strike="noStrike" dirty="0" err="1">
                          <a:latin typeface="Times New Roman"/>
                        </a:rPr>
                        <a:t>Регуляр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 "Евро-92" вид II ГОСТ Р       51866-2002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Массовая доля серы, мг/кг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Норма по ГОСТ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не более 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1. Руководителю организации                                           2. В Прокуратуру 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Результат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554</TotalTime>
  <Words>5649</Words>
  <Application>Microsoft Office PowerPoint</Application>
  <PresentationFormat>Экран (4:3)</PresentationFormat>
  <Paragraphs>1739</Paragraphs>
  <Slides>35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Поток</vt:lpstr>
      <vt:lpstr>Об итогах месячника по проверке качества  моторных топлив  в Республике Татарстан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Сведения о результатах испытаний отобранных проб моторных топлив на автозаправочных станциях и нефтебазах Республики Татарстан в период "месячника" с  22 ноября по 22 декабря 2010 г.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Об итогах месячника по проверке качества  моторных топлив  в Республике Татарстан</vt:lpstr>
      <vt:lpstr>Слайд 32</vt:lpstr>
      <vt:lpstr>Слайд 33</vt:lpstr>
      <vt:lpstr>Слайд 34</vt:lpstr>
      <vt:lpstr>Слайд 35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ПТО2</dc:creator>
  <cp:lastModifiedBy>ПТО2</cp:lastModifiedBy>
  <cp:revision>121</cp:revision>
  <dcterms:created xsi:type="dcterms:W3CDTF">2011-12-17T07:31:12Z</dcterms:created>
  <dcterms:modified xsi:type="dcterms:W3CDTF">2011-12-19T14:57:26Z</dcterms:modified>
</cp:coreProperties>
</file>