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92" r:id="rId2"/>
    <p:sldId id="311" r:id="rId3"/>
    <p:sldId id="312" r:id="rId4"/>
    <p:sldId id="313" r:id="rId5"/>
    <p:sldId id="314" r:id="rId6"/>
    <p:sldId id="315" r:id="rId7"/>
    <p:sldId id="316" r:id="rId8"/>
    <p:sldId id="318" r:id="rId9"/>
    <p:sldId id="319" r:id="rId10"/>
    <p:sldId id="310" r:id="rId11"/>
    <p:sldId id="304" r:id="rId12"/>
    <p:sldId id="305" r:id="rId13"/>
    <p:sldId id="306" r:id="rId14"/>
    <p:sldId id="307" r:id="rId15"/>
    <p:sldId id="308" r:id="rId16"/>
    <p:sldId id="300" r:id="rId17"/>
    <p:sldId id="320" r:id="rId18"/>
    <p:sldId id="321" r:id="rId19"/>
    <p:sldId id="322" r:id="rId20"/>
    <p:sldId id="323" r:id="rId21"/>
    <p:sldId id="296" r:id="rId22"/>
    <p:sldId id="259" r:id="rId23"/>
    <p:sldId id="260" r:id="rId24"/>
    <p:sldId id="261" r:id="rId25"/>
    <p:sldId id="297" r:id="rId26"/>
    <p:sldId id="298" r:id="rId27"/>
    <p:sldId id="299" r:id="rId28"/>
    <p:sldId id="271" r:id="rId29"/>
    <p:sldId id="302" r:id="rId30"/>
  </p:sldIdLst>
  <p:sldSz cx="9144000" cy="6858000" type="screen4x3"/>
  <p:notesSz cx="6888163" cy="9677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7" autoAdjust="0"/>
    <p:restoredTop sz="94660"/>
  </p:normalViewPr>
  <p:slideViewPr>
    <p:cSldViewPr>
      <p:cViewPr varScale="1">
        <p:scale>
          <a:sx n="70" d="100"/>
          <a:sy n="70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4.7680412371134018E-2"/>
          <c:y val="0.14237288135593221"/>
          <c:w val="0.93336387655792652"/>
          <c:h val="0.67259317108869165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А-76</c:v>
                </c:pt>
              </c:strCache>
            </c:strRef>
          </c:tx>
          <c:spPr>
            <a:solidFill>
              <a:srgbClr val="FF99CC"/>
            </a:solidFill>
            <a:ln w="12077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00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00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00FF00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FFFF99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FF99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Lbls>
            <c:dLbl>
              <c:idx val="4"/>
              <c:layout>
                <c:manualLayout>
                  <c:x val="1.6771441958397359E-3"/>
                  <c:y val="1.0322953100216541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0"/>
                  <c:y val="-2.0434163217798642E-3"/>
                </c:manualLayout>
              </c:layout>
              <c:dLblPos val="outEnd"/>
              <c:showVal val="1"/>
            </c:dLbl>
            <c:dLbl>
              <c:idx val="6"/>
              <c:spPr>
                <a:noFill/>
                <a:ln w="24154">
                  <a:noFill/>
                </a:ln>
              </c:spPr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</c:dLbl>
            <c:spPr>
              <a:noFill/>
              <a:ln w="24154">
                <a:noFill/>
              </a:ln>
            </c:sp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Саратов</c:v>
                </c:pt>
                <c:pt idx="1">
                  <c:v>Пенза</c:v>
                </c:pt>
                <c:pt idx="2">
                  <c:v>Оренбург</c:v>
                </c:pt>
                <c:pt idx="3">
                  <c:v>Ижевск</c:v>
                </c:pt>
                <c:pt idx="4">
                  <c:v>Уфа</c:v>
                </c:pt>
                <c:pt idx="5">
                  <c:v>Пермь</c:v>
                </c:pt>
                <c:pt idx="6">
                  <c:v>Республика                                                                    Татарстан</c:v>
                </c:pt>
                <c:pt idx="7">
                  <c:v>Ульяновск</c:v>
                </c:pt>
                <c:pt idx="8">
                  <c:v>Киров</c:v>
                </c:pt>
                <c:pt idx="9">
                  <c:v>Саранск</c:v>
                </c:pt>
                <c:pt idx="10">
                  <c:v>Йошкар-Ола</c:v>
                </c:pt>
                <c:pt idx="11">
                  <c:v>Нижний                                                                                    Новгород</c:v>
                </c:pt>
                <c:pt idx="12">
                  <c:v>Чебоксары</c:v>
                </c:pt>
                <c:pt idx="13">
                  <c:v>Самара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23.4</c:v>
                </c:pt>
                <c:pt idx="1">
                  <c:v>23.4</c:v>
                </c:pt>
                <c:pt idx="2">
                  <c:v>24.4</c:v>
                </c:pt>
                <c:pt idx="3">
                  <c:v>24.4</c:v>
                </c:pt>
                <c:pt idx="4">
                  <c:v>24.7</c:v>
                </c:pt>
                <c:pt idx="5">
                  <c:v>24.8</c:v>
                </c:pt>
                <c:pt idx="6">
                  <c:v>25</c:v>
                </c:pt>
                <c:pt idx="7">
                  <c:v>25</c:v>
                </c:pt>
                <c:pt idx="8">
                  <c:v>25</c:v>
                </c:pt>
                <c:pt idx="9">
                  <c:v>25.2</c:v>
                </c:pt>
                <c:pt idx="10">
                  <c:v>25.5</c:v>
                </c:pt>
                <c:pt idx="11">
                  <c:v>25.6</c:v>
                </c:pt>
                <c:pt idx="12">
                  <c:v>25.9</c:v>
                </c:pt>
                <c:pt idx="13">
                  <c:v>25.9</c:v>
                </c:pt>
              </c:numCache>
            </c:numRef>
          </c:val>
        </c:ser>
        <c:dLbls>
          <c:showVal val="1"/>
        </c:dLbls>
        <c:axId val="51783936"/>
        <c:axId val="51802112"/>
      </c:barChart>
      <c:lineChart>
        <c:grouping val="standard"/>
        <c:ser>
          <c:idx val="1"/>
          <c:order val="1"/>
          <c:tx>
            <c:strRef>
              <c:f>Sheet1!$A$3</c:f>
              <c:strCache>
                <c:ptCount val="1"/>
                <c:pt idx="0">
                  <c:v>Среднее значение</c:v>
                </c:pt>
              </c:strCache>
            </c:strRef>
          </c:tx>
          <c:spPr>
            <a:ln w="36231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Саратов</c:v>
                </c:pt>
                <c:pt idx="1">
                  <c:v>Пенза</c:v>
                </c:pt>
                <c:pt idx="2">
                  <c:v>Оренбург</c:v>
                </c:pt>
                <c:pt idx="3">
                  <c:v>Ижевск</c:v>
                </c:pt>
                <c:pt idx="4">
                  <c:v>Уфа</c:v>
                </c:pt>
                <c:pt idx="5">
                  <c:v>Пермь</c:v>
                </c:pt>
                <c:pt idx="6">
                  <c:v>Республика                                                                    Татарстан</c:v>
                </c:pt>
                <c:pt idx="7">
                  <c:v>Ульяновск</c:v>
                </c:pt>
                <c:pt idx="8">
                  <c:v>Киров</c:v>
                </c:pt>
                <c:pt idx="9">
                  <c:v>Саранск</c:v>
                </c:pt>
                <c:pt idx="10">
                  <c:v>Йошкар-Ола</c:v>
                </c:pt>
                <c:pt idx="11">
                  <c:v>Нижний                                                                                    Новгород</c:v>
                </c:pt>
                <c:pt idx="12">
                  <c:v>Чебоксары</c:v>
                </c:pt>
                <c:pt idx="13">
                  <c:v>Самара</c:v>
                </c:pt>
              </c:strCache>
            </c:strRef>
          </c:cat>
          <c:val>
            <c:numRef>
              <c:f>Sheet1!$B$3:$O$3</c:f>
              <c:numCache>
                <c:formatCode>0.00</c:formatCode>
                <c:ptCount val="14"/>
                <c:pt idx="0">
                  <c:v>24.87</c:v>
                </c:pt>
                <c:pt idx="1">
                  <c:v>24.87</c:v>
                </c:pt>
                <c:pt idx="2">
                  <c:v>24.87</c:v>
                </c:pt>
                <c:pt idx="3">
                  <c:v>24.87</c:v>
                </c:pt>
                <c:pt idx="4">
                  <c:v>24.87</c:v>
                </c:pt>
                <c:pt idx="5">
                  <c:v>24.87</c:v>
                </c:pt>
                <c:pt idx="6">
                  <c:v>24.87</c:v>
                </c:pt>
                <c:pt idx="7">
                  <c:v>24.87</c:v>
                </c:pt>
                <c:pt idx="8">
                  <c:v>24.87</c:v>
                </c:pt>
                <c:pt idx="9">
                  <c:v>24.87</c:v>
                </c:pt>
                <c:pt idx="10">
                  <c:v>24.87</c:v>
                </c:pt>
                <c:pt idx="11">
                  <c:v>24.87</c:v>
                </c:pt>
                <c:pt idx="12">
                  <c:v>24.87</c:v>
                </c:pt>
                <c:pt idx="13">
                  <c:v>24.87</c:v>
                </c:pt>
              </c:numCache>
            </c:numRef>
          </c:val>
        </c:ser>
        <c:dLbls>
          <c:showVal val="1"/>
        </c:dLbls>
        <c:marker val="1"/>
        <c:axId val="51783936"/>
        <c:axId val="51802112"/>
      </c:lineChart>
      <c:catAx>
        <c:axId val="51783936"/>
        <c:scaling>
          <c:orientation val="minMax"/>
        </c:scaling>
        <c:axPos val="b"/>
        <c:majorGridlines>
          <c:spPr>
            <a:ln w="3020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600"/>
            </a:pPr>
            <a:endParaRPr lang="ru-RU"/>
          </a:p>
        </c:txPr>
        <c:crossAx val="51802112"/>
        <c:crossesAt val="22"/>
        <c:auto val="1"/>
        <c:lblAlgn val="ctr"/>
        <c:lblOffset val="100"/>
        <c:tickLblSkip val="1"/>
        <c:tickMarkSkip val="1"/>
      </c:catAx>
      <c:valAx>
        <c:axId val="51802112"/>
        <c:scaling>
          <c:orientation val="minMax"/>
          <c:max val="26.5"/>
          <c:min val="22"/>
        </c:scaling>
        <c:axPos val="l"/>
        <c:numFmt formatCode="0.00" sourceLinked="1"/>
        <c:tickLblPos val="none"/>
        <c:spPr>
          <a:ln w="30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51783936"/>
        <c:crossesAt val="1"/>
        <c:crossBetween val="between"/>
        <c:majorUnit val="1"/>
        <c:minorUnit val="1"/>
      </c:valAx>
      <c:spPr>
        <a:noFill/>
        <a:ln w="1207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600" b="0" i="0" u="none" strike="noStrike" baseline="0">
          <a:solidFill>
            <a:schemeClr val="tx1"/>
          </a:solidFill>
          <a:latin typeface="+mn-lt"/>
          <a:ea typeface="Times New Roman"/>
          <a:cs typeface="Times New Roman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4.6871504535551105E-2"/>
          <c:y val="0.1409517135018149"/>
          <c:w val="0.93485232672504359"/>
          <c:h val="0.67759748835714662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АИ-92</c:v>
                </c:pt>
              </c:strCache>
            </c:strRef>
          </c:tx>
          <c:spPr>
            <a:solidFill>
              <a:srgbClr val="CCFFFF"/>
            </a:solidFill>
            <a:ln w="12856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00FF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00FF00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FFFF99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FF99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9"/>
            <c:spPr>
              <a:solidFill>
                <a:srgbClr val="FFFF99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1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2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3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Lbls>
            <c:dLbl>
              <c:idx val="4"/>
              <c:layout>
                <c:manualLayout>
                  <c:x val="-1.661469885400442E-3"/>
                  <c:y val="-8.2687082780187205E-3"/>
                </c:manualLayout>
              </c:layout>
              <c:dLblPos val="outEnd"/>
              <c:showVal val="1"/>
            </c:dLbl>
            <c:dLbl>
              <c:idx val="6"/>
              <c:spPr>
                <a:noFill/>
                <a:ln w="25713">
                  <a:noFill/>
                </a:ln>
              </c:spPr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</c:dLbl>
            <c:spPr>
              <a:noFill/>
              <a:ln w="25713">
                <a:noFill/>
              </a:ln>
            </c:sp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Пенза</c:v>
                </c:pt>
                <c:pt idx="1">
                  <c:v>Саранск</c:v>
                </c:pt>
                <c:pt idx="2">
                  <c:v>Оренбург</c:v>
                </c:pt>
                <c:pt idx="3">
                  <c:v>Ижевск</c:v>
                </c:pt>
                <c:pt idx="4">
                  <c:v>Уфа</c:v>
                </c:pt>
                <c:pt idx="5">
                  <c:v>Саратов</c:v>
                </c:pt>
                <c:pt idx="6">
                  <c:v>Республика                                                                                   Татарстан</c:v>
                </c:pt>
                <c:pt idx="7">
                  <c:v>Ульяновск</c:v>
                </c:pt>
                <c:pt idx="8">
                  <c:v>Йошкар-Ола</c:v>
                </c:pt>
                <c:pt idx="9">
                  <c:v>Чебоксары</c:v>
                </c:pt>
                <c:pt idx="10">
                  <c:v>Пермь</c:v>
                </c:pt>
                <c:pt idx="11">
                  <c:v>Нижний                                                                                                         Новгород</c:v>
                </c:pt>
                <c:pt idx="12">
                  <c:v>Киров</c:v>
                </c:pt>
                <c:pt idx="13">
                  <c:v>Самара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25.3</c:v>
                </c:pt>
                <c:pt idx="1">
                  <c:v>26</c:v>
                </c:pt>
                <c:pt idx="2">
                  <c:v>26.05</c:v>
                </c:pt>
                <c:pt idx="3">
                  <c:v>26.6</c:v>
                </c:pt>
                <c:pt idx="4">
                  <c:v>26.8</c:v>
                </c:pt>
                <c:pt idx="5">
                  <c:v>26.85</c:v>
                </c:pt>
                <c:pt idx="6">
                  <c:v>26.9</c:v>
                </c:pt>
                <c:pt idx="7">
                  <c:v>26.9</c:v>
                </c:pt>
                <c:pt idx="8">
                  <c:v>26.9</c:v>
                </c:pt>
                <c:pt idx="9">
                  <c:v>26.9</c:v>
                </c:pt>
                <c:pt idx="10">
                  <c:v>27.5</c:v>
                </c:pt>
                <c:pt idx="11">
                  <c:v>27.95</c:v>
                </c:pt>
                <c:pt idx="12">
                  <c:v>28</c:v>
                </c:pt>
                <c:pt idx="13">
                  <c:v>28.5</c:v>
                </c:pt>
              </c:numCache>
            </c:numRef>
          </c:val>
        </c:ser>
        <c:dLbls>
          <c:showVal val="1"/>
        </c:dLbls>
        <c:axId val="82334464"/>
        <c:axId val="82336000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8569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Пенза</c:v>
                </c:pt>
                <c:pt idx="1">
                  <c:v>Саранск</c:v>
                </c:pt>
                <c:pt idx="2">
                  <c:v>Оренбург</c:v>
                </c:pt>
                <c:pt idx="3">
                  <c:v>Ижевск</c:v>
                </c:pt>
                <c:pt idx="4">
                  <c:v>Уфа</c:v>
                </c:pt>
                <c:pt idx="5">
                  <c:v>Саратов</c:v>
                </c:pt>
                <c:pt idx="6">
                  <c:v>Республика                                                                                   Татарстан</c:v>
                </c:pt>
                <c:pt idx="7">
                  <c:v>Ульяновск</c:v>
                </c:pt>
                <c:pt idx="8">
                  <c:v>Йошкар-Ола</c:v>
                </c:pt>
                <c:pt idx="9">
                  <c:v>Чебоксары</c:v>
                </c:pt>
                <c:pt idx="10">
                  <c:v>Пермь</c:v>
                </c:pt>
                <c:pt idx="11">
                  <c:v>Нижний                                                                                                         Новгород</c:v>
                </c:pt>
                <c:pt idx="12">
                  <c:v>Киров</c:v>
                </c:pt>
                <c:pt idx="13">
                  <c:v>Самара</c:v>
                </c:pt>
              </c:strCache>
            </c:strRef>
          </c:cat>
          <c:val>
            <c:numRef>
              <c:f>Sheet1!$B$3:$O$3</c:f>
              <c:numCache>
                <c:formatCode>General</c:formatCode>
                <c:ptCount val="14"/>
                <c:pt idx="0">
                  <c:v>26.939999999999987</c:v>
                </c:pt>
                <c:pt idx="1">
                  <c:v>26.939999999999987</c:v>
                </c:pt>
                <c:pt idx="2">
                  <c:v>26.939999999999987</c:v>
                </c:pt>
                <c:pt idx="3">
                  <c:v>26.939999999999987</c:v>
                </c:pt>
                <c:pt idx="4">
                  <c:v>26.939999999999987</c:v>
                </c:pt>
                <c:pt idx="5">
                  <c:v>26.939999999999987</c:v>
                </c:pt>
                <c:pt idx="6">
                  <c:v>26.939999999999987</c:v>
                </c:pt>
                <c:pt idx="7">
                  <c:v>26.939999999999987</c:v>
                </c:pt>
                <c:pt idx="8">
                  <c:v>26.939999999999987</c:v>
                </c:pt>
                <c:pt idx="9">
                  <c:v>26.939999999999987</c:v>
                </c:pt>
                <c:pt idx="10">
                  <c:v>26.939999999999987</c:v>
                </c:pt>
                <c:pt idx="11">
                  <c:v>26.939999999999987</c:v>
                </c:pt>
                <c:pt idx="12">
                  <c:v>26.939999999999987</c:v>
                </c:pt>
                <c:pt idx="13">
                  <c:v>26.939999999999987</c:v>
                </c:pt>
              </c:numCache>
            </c:numRef>
          </c:val>
        </c:ser>
        <c:dLbls>
          <c:showVal val="1"/>
        </c:dLbls>
        <c:marker val="1"/>
        <c:axId val="82334464"/>
        <c:axId val="82336000"/>
      </c:lineChart>
      <c:catAx>
        <c:axId val="82334464"/>
        <c:scaling>
          <c:orientation val="minMax"/>
        </c:scaling>
        <c:axPos val="b"/>
        <c:majorGridlines>
          <c:spPr>
            <a:ln w="3214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214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400"/>
            </a:pPr>
            <a:endParaRPr lang="ru-RU"/>
          </a:p>
        </c:txPr>
        <c:crossAx val="82336000"/>
        <c:crossesAt val="23.5"/>
        <c:auto val="1"/>
        <c:lblAlgn val="ctr"/>
        <c:lblOffset val="100"/>
        <c:tickLblSkip val="1"/>
        <c:tickMarkSkip val="1"/>
      </c:catAx>
      <c:valAx>
        <c:axId val="82336000"/>
        <c:scaling>
          <c:orientation val="minMax"/>
          <c:max val="29.3"/>
          <c:min val="23.5"/>
        </c:scaling>
        <c:axPos val="l"/>
        <c:numFmt formatCode="0.00" sourceLinked="1"/>
        <c:tickLblPos val="none"/>
        <c:spPr>
          <a:ln w="321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82334464"/>
        <c:crossesAt val="1"/>
        <c:crossBetween val="between"/>
        <c:majorUnit val="1"/>
        <c:minorUnit val="1"/>
      </c:valAx>
      <c:spPr>
        <a:noFill/>
        <a:ln w="12856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600" b="0" i="0" u="none" strike="noStrike" baseline="0">
          <a:solidFill>
            <a:schemeClr val="tx1"/>
          </a:solidFill>
          <a:latin typeface="+mn-lt"/>
          <a:ea typeface="Times New Roman"/>
          <a:cs typeface="Times New Roman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8658654805951977E-2"/>
          <c:y val="0.14548878203776902"/>
          <c:w val="0.95306517645464295"/>
          <c:h val="0.65481698606756578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АИ-95</c:v>
                </c:pt>
              </c:strCache>
            </c:strRef>
          </c:tx>
          <c:spPr>
            <a:solidFill>
              <a:srgbClr val="FF99CC"/>
            </a:solidFill>
            <a:ln w="12069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00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00FF00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2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3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Lbls>
            <c:dLbl>
              <c:idx val="4"/>
              <c:layout>
                <c:manualLayout>
                  <c:x val="-1.6931170658467938E-3"/>
                  <c:y val="2.0671770695046819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5.0793511975403818E-3"/>
                  <c:y val="1.4470239486532749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1.1851819460927537E-2"/>
                  <c:y val="1.4470239486532749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1.6931170658467916E-3"/>
                  <c:y val="-1.0111751266837743E-2"/>
                </c:manualLayout>
              </c:layout>
              <c:dLblPos val="outEnd"/>
              <c:showVal val="1"/>
            </c:dLbl>
            <c:spPr>
              <a:noFill/>
              <a:ln w="24138">
                <a:noFill/>
              </a:ln>
            </c:sp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Саранск</c:v>
                </c:pt>
                <c:pt idx="1">
                  <c:v>Оренбург</c:v>
                </c:pt>
                <c:pt idx="2">
                  <c:v>Пенза</c:v>
                </c:pt>
                <c:pt idx="3">
                  <c:v>Йошкар-Ола</c:v>
                </c:pt>
                <c:pt idx="4">
                  <c:v>Ульяновск</c:v>
                </c:pt>
                <c:pt idx="5">
                  <c:v>Уфа</c:v>
                </c:pt>
                <c:pt idx="6">
                  <c:v>Ижевск</c:v>
                </c:pt>
                <c:pt idx="7">
                  <c:v>Республика                                                                  Татарстан</c:v>
                </c:pt>
                <c:pt idx="8">
                  <c:v>Саратов</c:v>
                </c:pt>
                <c:pt idx="9">
                  <c:v>Киров</c:v>
                </c:pt>
                <c:pt idx="10">
                  <c:v>Пермь</c:v>
                </c:pt>
                <c:pt idx="11">
                  <c:v>Чебоксары</c:v>
                </c:pt>
                <c:pt idx="12">
                  <c:v>Самара</c:v>
                </c:pt>
                <c:pt idx="13">
                  <c:v>Нижний                                                                                                                Новгород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27</c:v>
                </c:pt>
                <c:pt idx="1">
                  <c:v>28.05</c:v>
                </c:pt>
                <c:pt idx="2">
                  <c:v>28.1</c:v>
                </c:pt>
                <c:pt idx="3">
                  <c:v>28.3</c:v>
                </c:pt>
                <c:pt idx="4">
                  <c:v>28.4</c:v>
                </c:pt>
                <c:pt idx="5">
                  <c:v>28.5</c:v>
                </c:pt>
                <c:pt idx="6">
                  <c:v>28.5</c:v>
                </c:pt>
                <c:pt idx="7">
                  <c:v>28.7</c:v>
                </c:pt>
                <c:pt idx="8">
                  <c:v>28.95</c:v>
                </c:pt>
                <c:pt idx="9">
                  <c:v>29</c:v>
                </c:pt>
                <c:pt idx="10">
                  <c:v>29.5</c:v>
                </c:pt>
                <c:pt idx="11">
                  <c:v>29.5</c:v>
                </c:pt>
                <c:pt idx="12">
                  <c:v>29.9</c:v>
                </c:pt>
                <c:pt idx="13">
                  <c:v>29.95</c:v>
                </c:pt>
              </c:numCache>
            </c:numRef>
          </c:val>
        </c:ser>
        <c:dLbls>
          <c:showVal val="1"/>
        </c:dLbls>
        <c:axId val="82606336"/>
        <c:axId val="82620416"/>
      </c:barChart>
      <c:lineChart>
        <c:grouping val="standard"/>
        <c:ser>
          <c:idx val="12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6207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Саранск</c:v>
                </c:pt>
                <c:pt idx="1">
                  <c:v>Оренбург</c:v>
                </c:pt>
                <c:pt idx="2">
                  <c:v>Пенза</c:v>
                </c:pt>
                <c:pt idx="3">
                  <c:v>Йошкар-Ола</c:v>
                </c:pt>
                <c:pt idx="4">
                  <c:v>Ульяновск</c:v>
                </c:pt>
                <c:pt idx="5">
                  <c:v>Уфа</c:v>
                </c:pt>
                <c:pt idx="6">
                  <c:v>Ижевск</c:v>
                </c:pt>
                <c:pt idx="7">
                  <c:v>Республика                                                                  Татарстан</c:v>
                </c:pt>
                <c:pt idx="8">
                  <c:v>Саратов</c:v>
                </c:pt>
                <c:pt idx="9">
                  <c:v>Киров</c:v>
                </c:pt>
                <c:pt idx="10">
                  <c:v>Пермь</c:v>
                </c:pt>
                <c:pt idx="11">
                  <c:v>Чебоксары</c:v>
                </c:pt>
                <c:pt idx="12">
                  <c:v>Самара</c:v>
                </c:pt>
                <c:pt idx="13">
                  <c:v>Нижний                                                                                                                Новгород</c:v>
                </c:pt>
              </c:strCache>
            </c:strRef>
          </c:cat>
          <c:val>
            <c:numRef>
              <c:f>Sheet1!$B$3:$O$3</c:f>
              <c:numCache>
                <c:formatCode>General</c:formatCode>
                <c:ptCount val="14"/>
                <c:pt idx="0">
                  <c:v>28.74</c:v>
                </c:pt>
                <c:pt idx="1">
                  <c:v>28.74</c:v>
                </c:pt>
                <c:pt idx="2">
                  <c:v>28.74</c:v>
                </c:pt>
                <c:pt idx="3">
                  <c:v>28.74</c:v>
                </c:pt>
                <c:pt idx="4">
                  <c:v>28.74</c:v>
                </c:pt>
                <c:pt idx="5">
                  <c:v>28.74</c:v>
                </c:pt>
                <c:pt idx="6">
                  <c:v>28.74</c:v>
                </c:pt>
                <c:pt idx="7">
                  <c:v>28.74</c:v>
                </c:pt>
                <c:pt idx="8">
                  <c:v>28.74</c:v>
                </c:pt>
                <c:pt idx="9">
                  <c:v>28.74</c:v>
                </c:pt>
                <c:pt idx="10">
                  <c:v>28.74</c:v>
                </c:pt>
                <c:pt idx="11">
                  <c:v>28.74</c:v>
                </c:pt>
                <c:pt idx="12">
                  <c:v>28.74</c:v>
                </c:pt>
                <c:pt idx="13">
                  <c:v>28.74</c:v>
                </c:pt>
              </c:numCache>
            </c:numRef>
          </c:val>
        </c:ser>
        <c:dLbls>
          <c:showVal val="1"/>
        </c:dLbls>
        <c:marker val="1"/>
        <c:axId val="82606336"/>
        <c:axId val="82620416"/>
      </c:lineChart>
      <c:catAx>
        <c:axId val="82606336"/>
        <c:scaling>
          <c:orientation val="minMax"/>
        </c:scaling>
        <c:axPos val="b"/>
        <c:majorGridlines>
          <c:spPr>
            <a:ln w="3018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18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400"/>
            </a:pPr>
            <a:endParaRPr lang="ru-RU"/>
          </a:p>
        </c:txPr>
        <c:crossAx val="82620416"/>
        <c:crossesAt val="25"/>
        <c:auto val="1"/>
        <c:lblAlgn val="ctr"/>
        <c:lblOffset val="100"/>
        <c:tickLblSkip val="1"/>
        <c:tickMarkSkip val="1"/>
      </c:catAx>
      <c:valAx>
        <c:axId val="82620416"/>
        <c:scaling>
          <c:orientation val="minMax"/>
          <c:max val="30.7"/>
          <c:min val="25"/>
        </c:scaling>
        <c:axPos val="l"/>
        <c:numFmt formatCode="0.00" sourceLinked="1"/>
        <c:tickLblPos val="none"/>
        <c:spPr>
          <a:ln w="30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82606336"/>
        <c:crossesAt val="1"/>
        <c:crossBetween val="between"/>
        <c:majorUnit val="1"/>
        <c:minorUnit val="1"/>
      </c:valAx>
      <c:spPr>
        <a:noFill/>
        <a:ln w="12069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600" b="0" i="0" u="none" strike="noStrike" baseline="0">
          <a:solidFill>
            <a:schemeClr val="tx1"/>
          </a:solidFill>
          <a:latin typeface="+mn-lt"/>
          <a:ea typeface="Times New Roman"/>
          <a:cs typeface="Times New Roman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8247191892022332E-2"/>
          <c:y val="0.13800719635028599"/>
          <c:w val="0.95312852038366302"/>
          <c:h val="0.67976479833040016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ДТ</c:v>
                </c:pt>
              </c:strCache>
            </c:strRef>
          </c:tx>
          <c:spPr>
            <a:solidFill>
              <a:srgbClr val="FF00FF"/>
            </a:solidFill>
            <a:ln w="12078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00FF00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9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1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2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Lbls>
            <c:dLbl>
              <c:idx val="7"/>
              <c:layout>
                <c:manualLayout>
                  <c:x val="-1.6931170658467977E-3"/>
                  <c:y val="6.7188172255812665E-3"/>
                </c:manualLayout>
              </c:layout>
              <c:spPr>
                <a:noFill/>
                <a:ln w="24156">
                  <a:noFill/>
                </a:ln>
              </c:spPr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outEnd"/>
              <c:showVal val="1"/>
            </c:dLbl>
            <c:dLbl>
              <c:idx val="8"/>
              <c:layout>
                <c:manualLayout>
                  <c:x val="1.6931170658468003E-3"/>
                  <c:y val="-6.0728615206102673E-3"/>
                </c:manualLayout>
              </c:layout>
              <c:dLblPos val="outEnd"/>
              <c:showVal val="1"/>
            </c:dLbl>
            <c:spPr>
              <a:noFill/>
              <a:ln w="24156">
                <a:noFill/>
              </a:ln>
            </c:spPr>
            <c:dLblPos val="outEnd"/>
            <c:showVal val="1"/>
          </c:dLbls>
          <c:cat>
            <c:strRef>
              <c:f>Sheet1!$B$1:$O$1</c:f>
              <c:strCache>
                <c:ptCount val="14"/>
                <c:pt idx="0">
                  <c:v>Самара</c:v>
                </c:pt>
                <c:pt idx="1">
                  <c:v>Саратов</c:v>
                </c:pt>
                <c:pt idx="2">
                  <c:v>Ульяновск</c:v>
                </c:pt>
                <c:pt idx="3">
                  <c:v>Киров</c:v>
                </c:pt>
                <c:pt idx="4">
                  <c:v>Оренбург</c:v>
                </c:pt>
                <c:pt idx="5">
                  <c:v>Пермь</c:v>
                </c:pt>
                <c:pt idx="6">
                  <c:v>Ижевск</c:v>
                </c:pt>
                <c:pt idx="7">
                  <c:v>Республика                                                                                Татарстан</c:v>
                </c:pt>
                <c:pt idx="8">
                  <c:v>Пенза</c:v>
                </c:pt>
                <c:pt idx="9">
                  <c:v>Уфа</c:v>
                </c:pt>
                <c:pt idx="10">
                  <c:v>Саранск</c:v>
                </c:pt>
                <c:pt idx="11">
                  <c:v>Чебоксары</c:v>
                </c:pt>
                <c:pt idx="12">
                  <c:v>Йошкар-Ола</c:v>
                </c:pt>
                <c:pt idx="13">
                  <c:v>Нижний                                                                                                       Новгород</c:v>
                </c:pt>
              </c:strCache>
            </c:strRef>
          </c:cat>
          <c:val>
            <c:numRef>
              <c:f>Sheet1!$B$2:$O$2</c:f>
              <c:numCache>
                <c:formatCode>0.00</c:formatCode>
                <c:ptCount val="14"/>
                <c:pt idx="0">
                  <c:v>24.9</c:v>
                </c:pt>
                <c:pt idx="1">
                  <c:v>24.95</c:v>
                </c:pt>
                <c:pt idx="2">
                  <c:v>25</c:v>
                </c:pt>
                <c:pt idx="3">
                  <c:v>25</c:v>
                </c:pt>
                <c:pt idx="4">
                  <c:v>25.1</c:v>
                </c:pt>
                <c:pt idx="5">
                  <c:v>25.1</c:v>
                </c:pt>
                <c:pt idx="6">
                  <c:v>25.2</c:v>
                </c:pt>
                <c:pt idx="7">
                  <c:v>25.3</c:v>
                </c:pt>
                <c:pt idx="8">
                  <c:v>25.4</c:v>
                </c:pt>
                <c:pt idx="9">
                  <c:v>25.8</c:v>
                </c:pt>
                <c:pt idx="10">
                  <c:v>26.1</c:v>
                </c:pt>
                <c:pt idx="11">
                  <c:v>26.1</c:v>
                </c:pt>
                <c:pt idx="12">
                  <c:v>26.25</c:v>
                </c:pt>
                <c:pt idx="13">
                  <c:v>26.4</c:v>
                </c:pt>
              </c:numCache>
            </c:numRef>
          </c:val>
        </c:ser>
        <c:dLbls>
          <c:showVal val="1"/>
        </c:dLbls>
        <c:axId val="84073856"/>
        <c:axId val="84079744"/>
      </c:barChart>
      <c:lineChart>
        <c:grouping val="standard"/>
        <c:ser>
          <c:idx val="12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6234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Sheet1!$B$1:$O$1</c:f>
              <c:strCache>
                <c:ptCount val="14"/>
                <c:pt idx="0">
                  <c:v>Самара</c:v>
                </c:pt>
                <c:pt idx="1">
                  <c:v>Саратов</c:v>
                </c:pt>
                <c:pt idx="2">
                  <c:v>Ульяновск</c:v>
                </c:pt>
                <c:pt idx="3">
                  <c:v>Киров</c:v>
                </c:pt>
                <c:pt idx="4">
                  <c:v>Оренбург</c:v>
                </c:pt>
                <c:pt idx="5">
                  <c:v>Пермь</c:v>
                </c:pt>
                <c:pt idx="6">
                  <c:v>Ижевск</c:v>
                </c:pt>
                <c:pt idx="7">
                  <c:v>Республика                                                                                Татарстан</c:v>
                </c:pt>
                <c:pt idx="8">
                  <c:v>Пенза</c:v>
                </c:pt>
                <c:pt idx="9">
                  <c:v>Уфа</c:v>
                </c:pt>
                <c:pt idx="10">
                  <c:v>Саранск</c:v>
                </c:pt>
                <c:pt idx="11">
                  <c:v>Чебоксары</c:v>
                </c:pt>
                <c:pt idx="12">
                  <c:v>Йошкар-Ола</c:v>
                </c:pt>
                <c:pt idx="13">
                  <c:v>Нижний                                                                                                       Новгород</c:v>
                </c:pt>
              </c:strCache>
            </c:strRef>
          </c:cat>
          <c:val>
            <c:numRef>
              <c:f>Sheet1!$B$3:$O$3</c:f>
              <c:numCache>
                <c:formatCode>General</c:formatCode>
                <c:ptCount val="14"/>
                <c:pt idx="0">
                  <c:v>25.47</c:v>
                </c:pt>
                <c:pt idx="1">
                  <c:v>25.47</c:v>
                </c:pt>
                <c:pt idx="2">
                  <c:v>25.47</c:v>
                </c:pt>
                <c:pt idx="3">
                  <c:v>25.47</c:v>
                </c:pt>
                <c:pt idx="4">
                  <c:v>25.47</c:v>
                </c:pt>
                <c:pt idx="5">
                  <c:v>25.47</c:v>
                </c:pt>
                <c:pt idx="6">
                  <c:v>25.47</c:v>
                </c:pt>
                <c:pt idx="7">
                  <c:v>25.47</c:v>
                </c:pt>
                <c:pt idx="8">
                  <c:v>25.47</c:v>
                </c:pt>
                <c:pt idx="9">
                  <c:v>25.47</c:v>
                </c:pt>
                <c:pt idx="10">
                  <c:v>25.47</c:v>
                </c:pt>
                <c:pt idx="11">
                  <c:v>25.47</c:v>
                </c:pt>
                <c:pt idx="12">
                  <c:v>25.47</c:v>
                </c:pt>
                <c:pt idx="13">
                  <c:v>25.47</c:v>
                </c:pt>
              </c:numCache>
            </c:numRef>
          </c:val>
        </c:ser>
        <c:dLbls>
          <c:showVal val="1"/>
        </c:dLbls>
        <c:marker val="1"/>
        <c:axId val="84073856"/>
        <c:axId val="84079744"/>
      </c:lineChart>
      <c:catAx>
        <c:axId val="84073856"/>
        <c:scaling>
          <c:orientation val="minMax"/>
        </c:scaling>
        <c:axPos val="b"/>
        <c:majorGridlines>
          <c:spPr>
            <a:ln w="3020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400"/>
            </a:pPr>
            <a:endParaRPr lang="ru-RU"/>
          </a:p>
        </c:txPr>
        <c:crossAx val="84079744"/>
        <c:crossesAt val="23.3"/>
        <c:lblAlgn val="ctr"/>
        <c:lblOffset val="100"/>
        <c:tickLblSkip val="1"/>
        <c:tickMarkSkip val="1"/>
      </c:catAx>
      <c:valAx>
        <c:axId val="84079744"/>
        <c:scaling>
          <c:orientation val="minMax"/>
          <c:max val="26.8"/>
          <c:min val="23.3"/>
        </c:scaling>
        <c:axPos val="l"/>
        <c:numFmt formatCode="0.00" sourceLinked="1"/>
        <c:tickLblPos val="none"/>
        <c:spPr>
          <a:ln w="30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84073856"/>
        <c:crossesAt val="1"/>
        <c:crossBetween val="between"/>
        <c:majorUnit val="1"/>
        <c:minorUnit val="1"/>
      </c:valAx>
      <c:spPr>
        <a:noFill/>
        <a:ln w="1207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600" b="0" i="0" u="none" strike="noStrike" baseline="0">
          <a:solidFill>
            <a:schemeClr val="tx1"/>
          </a:solidFill>
          <a:latin typeface="+mn-lt"/>
          <a:ea typeface="Times New Roman"/>
          <a:cs typeface="Times New Roman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4.7680412371134018E-2"/>
          <c:y val="0.14237288135593221"/>
          <c:w val="0.93336387655792652"/>
          <c:h val="0.67259317108869165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А-76</c:v>
                </c:pt>
              </c:strCache>
            </c:strRef>
          </c:tx>
          <c:spPr>
            <a:solidFill>
              <a:srgbClr val="FF99CC"/>
            </a:solidFill>
            <a:ln w="12077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00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00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CCFFFF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00FF00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FFFF99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FF99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1"/>
            <c:spPr>
              <a:solidFill>
                <a:srgbClr val="00CC00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3"/>
            <c:spPr>
              <a:solidFill>
                <a:srgbClr val="00CC00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Pt>
            <c:idx val="16"/>
            <c:spPr>
              <a:solidFill>
                <a:srgbClr val="00CC00"/>
              </a:solidFill>
              <a:ln w="12077">
                <a:solidFill>
                  <a:schemeClr val="tx1"/>
                </a:solidFill>
                <a:prstDash val="solid"/>
              </a:ln>
            </c:spPr>
          </c:dPt>
          <c:dLbls>
            <c:dLbl>
              <c:idx val="4"/>
              <c:layout>
                <c:manualLayout>
                  <c:x val="1.6771441958397361E-3"/>
                  <c:y val="1.0322953100216539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0"/>
                  <c:y val="-2.0434163217798642E-3"/>
                </c:manualLayout>
              </c:layout>
              <c:dLblPos val="outEnd"/>
              <c:showVal val="1"/>
            </c:dLbl>
            <c:dLbl>
              <c:idx val="6"/>
              <c:spPr>
                <a:noFill/>
                <a:ln w="24154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dLbl>
              <c:idx val="11"/>
              <c:spPr>
                <a:noFill/>
                <a:ln w="24154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dLbl>
              <c:idx val="13"/>
              <c:spPr>
                <a:noFill/>
                <a:ln w="24154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dLbl>
              <c:idx val="16"/>
              <c:spPr>
                <a:noFill/>
                <a:ln w="24154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spPr>
              <a:noFill/>
              <a:ln w="24154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Sheet1!$B$1:$R$1</c:f>
              <c:strCache>
                <c:ptCount val="17"/>
                <c:pt idx="0">
                  <c:v>Саратов</c:v>
                </c:pt>
                <c:pt idx="1">
                  <c:v>Пенза</c:v>
                </c:pt>
                <c:pt idx="2">
                  <c:v>Оренбург</c:v>
                </c:pt>
                <c:pt idx="3">
                  <c:v>Ижевск</c:v>
                </c:pt>
                <c:pt idx="4">
                  <c:v>Уфа</c:v>
                </c:pt>
                <c:pt idx="5">
                  <c:v>Пермь</c:v>
                </c:pt>
                <c:pt idx="6">
                  <c:v>Республика                                                                    Татарстан</c:v>
                </c:pt>
                <c:pt idx="7">
                  <c:v>Ульяновск</c:v>
                </c:pt>
                <c:pt idx="8">
                  <c:v>Киров</c:v>
                </c:pt>
                <c:pt idx="9">
                  <c:v>Саранск</c:v>
                </c:pt>
                <c:pt idx="10">
                  <c:v>Йошкар-Ола</c:v>
                </c:pt>
                <c:pt idx="11">
                  <c:v>РТ+0,50руб.</c:v>
                </c:pt>
                <c:pt idx="12">
                  <c:v>Нижний                                                                                    Новгород</c:v>
                </c:pt>
                <c:pt idx="13">
                  <c:v>РТ+0,70руб.</c:v>
                </c:pt>
                <c:pt idx="14">
                  <c:v>Чебоксары</c:v>
                </c:pt>
                <c:pt idx="15">
                  <c:v>Самара</c:v>
                </c:pt>
                <c:pt idx="16">
                  <c:v>РТ+1,60руб.</c:v>
                </c:pt>
              </c:strCache>
            </c:strRef>
          </c:cat>
          <c:val>
            <c:numRef>
              <c:f>Sheet1!$B$2:$R$2</c:f>
              <c:numCache>
                <c:formatCode>0.00</c:formatCode>
                <c:ptCount val="17"/>
                <c:pt idx="0">
                  <c:v>23.4</c:v>
                </c:pt>
                <c:pt idx="1">
                  <c:v>23.4</c:v>
                </c:pt>
                <c:pt idx="2">
                  <c:v>24.4</c:v>
                </c:pt>
                <c:pt idx="3">
                  <c:v>24.4</c:v>
                </c:pt>
                <c:pt idx="4">
                  <c:v>24.7</c:v>
                </c:pt>
                <c:pt idx="5">
                  <c:v>24.8</c:v>
                </c:pt>
                <c:pt idx="6">
                  <c:v>25</c:v>
                </c:pt>
                <c:pt idx="7">
                  <c:v>25</c:v>
                </c:pt>
                <c:pt idx="8">
                  <c:v>25</c:v>
                </c:pt>
                <c:pt idx="9">
                  <c:v>25.2</c:v>
                </c:pt>
                <c:pt idx="10">
                  <c:v>25.5</c:v>
                </c:pt>
                <c:pt idx="11">
                  <c:v>25.5</c:v>
                </c:pt>
                <c:pt idx="12">
                  <c:v>25.6</c:v>
                </c:pt>
                <c:pt idx="13">
                  <c:v>25.7</c:v>
                </c:pt>
                <c:pt idx="14">
                  <c:v>25.9</c:v>
                </c:pt>
                <c:pt idx="15">
                  <c:v>25.9</c:v>
                </c:pt>
                <c:pt idx="16">
                  <c:v>26.6</c:v>
                </c:pt>
              </c:numCache>
            </c:numRef>
          </c:val>
        </c:ser>
        <c:dLbls>
          <c:showVal val="1"/>
        </c:dLbls>
        <c:axId val="87506944"/>
        <c:axId val="87508480"/>
      </c:barChart>
      <c:lineChart>
        <c:grouping val="standard"/>
        <c:ser>
          <c:idx val="1"/>
          <c:order val="1"/>
          <c:tx>
            <c:strRef>
              <c:f>Sheet1!$A$3</c:f>
              <c:strCache>
                <c:ptCount val="1"/>
                <c:pt idx="0">
                  <c:v>Среднее значение</c:v>
                </c:pt>
              </c:strCache>
            </c:strRef>
          </c:tx>
          <c:spPr>
            <a:ln w="36231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Sheet1!$B$1:$R$1</c:f>
              <c:strCache>
                <c:ptCount val="17"/>
                <c:pt idx="0">
                  <c:v>Саратов</c:v>
                </c:pt>
                <c:pt idx="1">
                  <c:v>Пенза</c:v>
                </c:pt>
                <c:pt idx="2">
                  <c:v>Оренбург</c:v>
                </c:pt>
                <c:pt idx="3">
                  <c:v>Ижевск</c:v>
                </c:pt>
                <c:pt idx="4">
                  <c:v>Уфа</c:v>
                </c:pt>
                <c:pt idx="5">
                  <c:v>Пермь</c:v>
                </c:pt>
                <c:pt idx="6">
                  <c:v>Республика                                                                    Татарстан</c:v>
                </c:pt>
                <c:pt idx="7">
                  <c:v>Ульяновск</c:v>
                </c:pt>
                <c:pt idx="8">
                  <c:v>Киров</c:v>
                </c:pt>
                <c:pt idx="9">
                  <c:v>Саранск</c:v>
                </c:pt>
                <c:pt idx="10">
                  <c:v>Йошкар-Ола</c:v>
                </c:pt>
                <c:pt idx="11">
                  <c:v>РТ+0,50руб.</c:v>
                </c:pt>
                <c:pt idx="12">
                  <c:v>Нижний                                                                                    Новгород</c:v>
                </c:pt>
                <c:pt idx="13">
                  <c:v>РТ+0,70руб.</c:v>
                </c:pt>
                <c:pt idx="14">
                  <c:v>Чебоксары</c:v>
                </c:pt>
                <c:pt idx="15">
                  <c:v>Самара</c:v>
                </c:pt>
                <c:pt idx="16">
                  <c:v>РТ+1,60руб.</c:v>
                </c:pt>
              </c:strCache>
            </c:strRef>
          </c:cat>
          <c:val>
            <c:numRef>
              <c:f>Sheet1!$B$3:$R$3</c:f>
              <c:numCache>
                <c:formatCode>0.00</c:formatCode>
                <c:ptCount val="17"/>
                <c:pt idx="0">
                  <c:v>24.87</c:v>
                </c:pt>
                <c:pt idx="1">
                  <c:v>24.87</c:v>
                </c:pt>
                <c:pt idx="2">
                  <c:v>24.87</c:v>
                </c:pt>
                <c:pt idx="3">
                  <c:v>24.87</c:v>
                </c:pt>
                <c:pt idx="4">
                  <c:v>24.87</c:v>
                </c:pt>
                <c:pt idx="5">
                  <c:v>24.87</c:v>
                </c:pt>
                <c:pt idx="6">
                  <c:v>24.87</c:v>
                </c:pt>
                <c:pt idx="7">
                  <c:v>24.87</c:v>
                </c:pt>
                <c:pt idx="8">
                  <c:v>24.87</c:v>
                </c:pt>
                <c:pt idx="9">
                  <c:v>24.87</c:v>
                </c:pt>
                <c:pt idx="10">
                  <c:v>24.87</c:v>
                </c:pt>
                <c:pt idx="11">
                  <c:v>24.87</c:v>
                </c:pt>
                <c:pt idx="12">
                  <c:v>24.87</c:v>
                </c:pt>
                <c:pt idx="13">
                  <c:v>24.87</c:v>
                </c:pt>
                <c:pt idx="14">
                  <c:v>24.87</c:v>
                </c:pt>
                <c:pt idx="15">
                  <c:v>24.87</c:v>
                </c:pt>
                <c:pt idx="16">
                  <c:v>24.87</c:v>
                </c:pt>
              </c:numCache>
            </c:numRef>
          </c:val>
        </c:ser>
        <c:dLbls>
          <c:showVal val="1"/>
        </c:dLbls>
        <c:marker val="1"/>
        <c:axId val="87506944"/>
        <c:axId val="87508480"/>
      </c:lineChart>
      <c:catAx>
        <c:axId val="87506944"/>
        <c:scaling>
          <c:orientation val="minMax"/>
        </c:scaling>
        <c:axPos val="b"/>
        <c:majorGridlines>
          <c:spPr>
            <a:ln w="3020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87508480"/>
        <c:crossesAt val="22"/>
        <c:auto val="1"/>
        <c:lblAlgn val="ctr"/>
        <c:lblOffset val="100"/>
        <c:tickLblSkip val="1"/>
        <c:tickMarkSkip val="1"/>
      </c:catAx>
      <c:valAx>
        <c:axId val="87508480"/>
        <c:scaling>
          <c:orientation val="minMax"/>
          <c:max val="27"/>
          <c:min val="22"/>
        </c:scaling>
        <c:axPos val="l"/>
        <c:numFmt formatCode="0.00" sourceLinked="1"/>
        <c:tickLblPos val="none"/>
        <c:spPr>
          <a:ln w="30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87506944"/>
        <c:crossesAt val="1"/>
        <c:crossBetween val="between"/>
        <c:majorUnit val="1"/>
        <c:minorUnit val="1"/>
      </c:valAx>
      <c:spPr>
        <a:noFill/>
        <a:ln w="1207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1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4.6871504535551105E-2"/>
          <c:y val="0.1409517135018149"/>
          <c:w val="0.93485232672504359"/>
          <c:h val="0.67759748835714662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АИ-92</c:v>
                </c:pt>
              </c:strCache>
            </c:strRef>
          </c:tx>
          <c:spPr>
            <a:solidFill>
              <a:srgbClr val="CCFFFF"/>
            </a:solidFill>
            <a:ln w="12856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00FF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00FF00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FFFF99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FF99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9"/>
            <c:spPr>
              <a:solidFill>
                <a:srgbClr val="FFFF99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FF99CC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1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2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3"/>
            <c:spPr>
              <a:solidFill>
                <a:srgbClr val="00CC00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4"/>
            <c:spPr>
              <a:solidFill>
                <a:srgbClr val="FF00FF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5"/>
            <c:spPr>
              <a:solidFill>
                <a:srgbClr val="00CC00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Pt>
            <c:idx val="16"/>
            <c:spPr>
              <a:solidFill>
                <a:srgbClr val="00CC00"/>
              </a:solidFill>
              <a:ln w="12856">
                <a:solidFill>
                  <a:schemeClr val="tx1"/>
                </a:solidFill>
                <a:prstDash val="solid"/>
              </a:ln>
            </c:spPr>
          </c:dPt>
          <c:dLbls>
            <c:dLbl>
              <c:idx val="4"/>
              <c:layout>
                <c:manualLayout>
                  <c:x val="-1.661469885400442E-3"/>
                  <c:y val="-8.2687082780187205E-3"/>
                </c:manualLayout>
              </c:layout>
              <c:dLblPos val="outEnd"/>
              <c:showVal val="1"/>
            </c:dLbl>
            <c:dLbl>
              <c:idx val="6"/>
              <c:spPr>
                <a:noFill/>
                <a:ln w="25713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dLbl>
              <c:idx val="13"/>
              <c:spPr>
                <a:noFill/>
                <a:ln w="25713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dLbl>
              <c:idx val="15"/>
              <c:spPr>
                <a:noFill/>
                <a:ln w="25713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dLbl>
              <c:idx val="16"/>
              <c:spPr>
                <a:noFill/>
                <a:ln w="25713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spPr>
              <a:noFill/>
              <a:ln w="25713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Sheet1!$B$1:$R$1</c:f>
              <c:strCache>
                <c:ptCount val="17"/>
                <c:pt idx="0">
                  <c:v>Пенза</c:v>
                </c:pt>
                <c:pt idx="1">
                  <c:v>Саранск</c:v>
                </c:pt>
                <c:pt idx="2">
                  <c:v>Оренбург</c:v>
                </c:pt>
                <c:pt idx="3">
                  <c:v>Ижевск</c:v>
                </c:pt>
                <c:pt idx="4">
                  <c:v>Уфа</c:v>
                </c:pt>
                <c:pt idx="5">
                  <c:v>Саратов</c:v>
                </c:pt>
                <c:pt idx="6">
                  <c:v>Республика                                                                                   Татарстан</c:v>
                </c:pt>
                <c:pt idx="7">
                  <c:v>Ульяновск</c:v>
                </c:pt>
                <c:pt idx="8">
                  <c:v>Йошкар-Ола</c:v>
                </c:pt>
                <c:pt idx="9">
                  <c:v>Чебоксары</c:v>
                </c:pt>
                <c:pt idx="10">
                  <c:v>Пермь</c:v>
                </c:pt>
                <c:pt idx="11">
                  <c:v>Нижний                                                                                                         Новгород</c:v>
                </c:pt>
                <c:pt idx="12">
                  <c:v>Киров</c:v>
                </c:pt>
                <c:pt idx="13">
                  <c:v>РТ+1,10руб.</c:v>
                </c:pt>
                <c:pt idx="14">
                  <c:v>Самара</c:v>
                </c:pt>
                <c:pt idx="15">
                  <c:v>РТ+1,60руб.</c:v>
                </c:pt>
                <c:pt idx="16">
                  <c:v>РТ+1,80руб.</c:v>
                </c:pt>
              </c:strCache>
            </c:strRef>
          </c:cat>
          <c:val>
            <c:numRef>
              <c:f>Sheet1!$B$2:$R$2</c:f>
              <c:numCache>
                <c:formatCode>0.00</c:formatCode>
                <c:ptCount val="17"/>
                <c:pt idx="0">
                  <c:v>25.3</c:v>
                </c:pt>
                <c:pt idx="1">
                  <c:v>26</c:v>
                </c:pt>
                <c:pt idx="2">
                  <c:v>26.05</c:v>
                </c:pt>
                <c:pt idx="3">
                  <c:v>26.6</c:v>
                </c:pt>
                <c:pt idx="4">
                  <c:v>26.8</c:v>
                </c:pt>
                <c:pt idx="5">
                  <c:v>26.85</c:v>
                </c:pt>
                <c:pt idx="6">
                  <c:v>26.9</c:v>
                </c:pt>
                <c:pt idx="7">
                  <c:v>26.9</c:v>
                </c:pt>
                <c:pt idx="8">
                  <c:v>26.9</c:v>
                </c:pt>
                <c:pt idx="9">
                  <c:v>26.9</c:v>
                </c:pt>
                <c:pt idx="10">
                  <c:v>27.5</c:v>
                </c:pt>
                <c:pt idx="11">
                  <c:v>27.95</c:v>
                </c:pt>
                <c:pt idx="12">
                  <c:v>28</c:v>
                </c:pt>
                <c:pt idx="13">
                  <c:v>28</c:v>
                </c:pt>
                <c:pt idx="14">
                  <c:v>28.5</c:v>
                </c:pt>
                <c:pt idx="15">
                  <c:v>28.5</c:v>
                </c:pt>
                <c:pt idx="16">
                  <c:v>28.7</c:v>
                </c:pt>
              </c:numCache>
            </c:numRef>
          </c:val>
        </c:ser>
        <c:dLbls>
          <c:showVal val="1"/>
        </c:dLbls>
        <c:axId val="87766144"/>
        <c:axId val="87767680"/>
      </c:barChart>
      <c:lineChart>
        <c:grouping val="standard"/>
        <c:ser>
          <c:idx val="0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8569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Sheet1!$B$1:$R$1</c:f>
              <c:strCache>
                <c:ptCount val="17"/>
                <c:pt idx="0">
                  <c:v>Пенза</c:v>
                </c:pt>
                <c:pt idx="1">
                  <c:v>Саранск</c:v>
                </c:pt>
                <c:pt idx="2">
                  <c:v>Оренбург</c:v>
                </c:pt>
                <c:pt idx="3">
                  <c:v>Ижевск</c:v>
                </c:pt>
                <c:pt idx="4">
                  <c:v>Уфа</c:v>
                </c:pt>
                <c:pt idx="5">
                  <c:v>Саратов</c:v>
                </c:pt>
                <c:pt idx="6">
                  <c:v>Республика                                                                                   Татарстан</c:v>
                </c:pt>
                <c:pt idx="7">
                  <c:v>Ульяновск</c:v>
                </c:pt>
                <c:pt idx="8">
                  <c:v>Йошкар-Ола</c:v>
                </c:pt>
                <c:pt idx="9">
                  <c:v>Чебоксары</c:v>
                </c:pt>
                <c:pt idx="10">
                  <c:v>Пермь</c:v>
                </c:pt>
                <c:pt idx="11">
                  <c:v>Нижний                                                                                                         Новгород</c:v>
                </c:pt>
                <c:pt idx="12">
                  <c:v>Киров</c:v>
                </c:pt>
                <c:pt idx="13">
                  <c:v>РТ+1,10руб.</c:v>
                </c:pt>
                <c:pt idx="14">
                  <c:v>Самара</c:v>
                </c:pt>
                <c:pt idx="15">
                  <c:v>РТ+1,60руб.</c:v>
                </c:pt>
                <c:pt idx="16">
                  <c:v>РТ+1,80руб.</c:v>
                </c:pt>
              </c:strCache>
            </c:strRef>
          </c:cat>
          <c:val>
            <c:numRef>
              <c:f>Sheet1!$B$3:$R$3</c:f>
              <c:numCache>
                <c:formatCode>General</c:formatCode>
                <c:ptCount val="17"/>
                <c:pt idx="0">
                  <c:v>26.939999999999987</c:v>
                </c:pt>
                <c:pt idx="1">
                  <c:v>26.939999999999987</c:v>
                </c:pt>
                <c:pt idx="2">
                  <c:v>26.939999999999987</c:v>
                </c:pt>
                <c:pt idx="3">
                  <c:v>26.939999999999987</c:v>
                </c:pt>
                <c:pt idx="4">
                  <c:v>26.939999999999987</c:v>
                </c:pt>
                <c:pt idx="5">
                  <c:v>26.939999999999987</c:v>
                </c:pt>
                <c:pt idx="6">
                  <c:v>26.939999999999987</c:v>
                </c:pt>
                <c:pt idx="7">
                  <c:v>26.939999999999987</c:v>
                </c:pt>
                <c:pt idx="8">
                  <c:v>26.939999999999987</c:v>
                </c:pt>
                <c:pt idx="9">
                  <c:v>26.939999999999987</c:v>
                </c:pt>
                <c:pt idx="10">
                  <c:v>26.939999999999987</c:v>
                </c:pt>
                <c:pt idx="11">
                  <c:v>26.939999999999987</c:v>
                </c:pt>
                <c:pt idx="12">
                  <c:v>26.939999999999987</c:v>
                </c:pt>
                <c:pt idx="13">
                  <c:v>26.939999999999987</c:v>
                </c:pt>
                <c:pt idx="14">
                  <c:v>26.939999999999987</c:v>
                </c:pt>
                <c:pt idx="15">
                  <c:v>26.939999999999987</c:v>
                </c:pt>
                <c:pt idx="16">
                  <c:v>26.939999999999987</c:v>
                </c:pt>
              </c:numCache>
            </c:numRef>
          </c:val>
        </c:ser>
        <c:dLbls>
          <c:showVal val="1"/>
        </c:dLbls>
        <c:marker val="1"/>
        <c:axId val="87766144"/>
        <c:axId val="87767680"/>
      </c:lineChart>
      <c:catAx>
        <c:axId val="87766144"/>
        <c:scaling>
          <c:orientation val="minMax"/>
        </c:scaling>
        <c:axPos val="b"/>
        <c:majorGridlines>
          <c:spPr>
            <a:ln w="3214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214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87767680"/>
        <c:crossesAt val="23.5"/>
        <c:auto val="1"/>
        <c:lblAlgn val="ctr"/>
        <c:lblOffset val="100"/>
        <c:tickLblSkip val="1"/>
        <c:tickMarkSkip val="1"/>
      </c:catAx>
      <c:valAx>
        <c:axId val="87767680"/>
        <c:scaling>
          <c:orientation val="minMax"/>
          <c:max val="29.3"/>
          <c:min val="23.5"/>
        </c:scaling>
        <c:axPos val="l"/>
        <c:numFmt formatCode="0.00" sourceLinked="1"/>
        <c:tickLblPos val="none"/>
        <c:spPr>
          <a:ln w="321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87766144"/>
        <c:crossesAt val="1"/>
        <c:crossBetween val="between"/>
        <c:majorUnit val="1"/>
        <c:minorUnit val="1"/>
      </c:valAx>
      <c:spPr>
        <a:noFill/>
        <a:ln w="12856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810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8658654805951977E-2"/>
          <c:y val="0.14548878203776919"/>
          <c:w val="0.95306517645464295"/>
          <c:h val="0.65481698606756578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АИ-95</c:v>
                </c:pt>
              </c:strCache>
            </c:strRef>
          </c:tx>
          <c:spPr>
            <a:solidFill>
              <a:srgbClr val="FF99CC"/>
            </a:solidFill>
            <a:ln w="12069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00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CCFF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00FF00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00CC00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3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4"/>
            <c:spPr>
              <a:solidFill>
                <a:srgbClr val="FF00FF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5"/>
            <c:spPr>
              <a:solidFill>
                <a:srgbClr val="00CC00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Pt>
            <c:idx val="16"/>
            <c:spPr>
              <a:solidFill>
                <a:srgbClr val="00CC00"/>
              </a:solidFill>
              <a:ln w="12069">
                <a:solidFill>
                  <a:schemeClr val="tx1"/>
                </a:solidFill>
                <a:prstDash val="solid"/>
              </a:ln>
            </c:spPr>
          </c:dPt>
          <c:dLbls>
            <c:dLbl>
              <c:idx val="4"/>
              <c:layout>
                <c:manualLayout>
                  <c:x val="-1.693117065846796E-3"/>
                  <c:y val="2.0671770695046836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3.3862341316935802E-3"/>
                  <c:y val="1.257902283017439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3.3862341316935802E-3"/>
                  <c:y val="1.257902283017439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1.6931170658467938E-3"/>
                  <c:y val="-3.0306107921969886E-3"/>
                </c:manualLayout>
              </c:layout>
              <c:spPr>
                <a:noFill/>
                <a:ln w="24138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outEnd"/>
              <c:showVal val="1"/>
            </c:dLbl>
            <c:dLbl>
              <c:idx val="10"/>
              <c:spPr>
                <a:noFill/>
                <a:ln w="24138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dLbl>
              <c:idx val="15"/>
              <c:spPr>
                <a:noFill/>
                <a:ln w="24138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dLbl>
              <c:idx val="16"/>
              <c:spPr>
                <a:noFill/>
                <a:ln w="24138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spPr>
              <a:noFill/>
              <a:ln w="24138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Sheet1!$B$1:$R$1</c:f>
              <c:strCache>
                <c:ptCount val="17"/>
                <c:pt idx="0">
                  <c:v>Саранск</c:v>
                </c:pt>
                <c:pt idx="1">
                  <c:v>Оренбург</c:v>
                </c:pt>
                <c:pt idx="2">
                  <c:v>Пенза</c:v>
                </c:pt>
                <c:pt idx="3">
                  <c:v>Йошкар-Ола</c:v>
                </c:pt>
                <c:pt idx="4">
                  <c:v>Ульяновск</c:v>
                </c:pt>
                <c:pt idx="5">
                  <c:v>Уфа</c:v>
                </c:pt>
                <c:pt idx="6">
                  <c:v>Ижевск</c:v>
                </c:pt>
                <c:pt idx="7">
                  <c:v>Республика                                                                  Татарстан</c:v>
                </c:pt>
                <c:pt idx="8">
                  <c:v>Саратов</c:v>
                </c:pt>
                <c:pt idx="9">
                  <c:v>Киров</c:v>
                </c:pt>
                <c:pt idx="10">
                  <c:v>РТ+0,30руб.</c:v>
                </c:pt>
                <c:pt idx="11">
                  <c:v>Пермь</c:v>
                </c:pt>
                <c:pt idx="12">
                  <c:v>Чебоксары</c:v>
                </c:pt>
                <c:pt idx="13">
                  <c:v>Самара</c:v>
                </c:pt>
                <c:pt idx="14">
                  <c:v>Нижний                                                                                                                Новгород</c:v>
                </c:pt>
                <c:pt idx="15">
                  <c:v>РТ+1,30руб.</c:v>
                </c:pt>
                <c:pt idx="16">
                  <c:v>РТ+1,60руб.</c:v>
                </c:pt>
              </c:strCache>
            </c:strRef>
          </c:cat>
          <c:val>
            <c:numRef>
              <c:f>Sheet1!$B$2:$R$2</c:f>
              <c:numCache>
                <c:formatCode>0.00</c:formatCode>
                <c:ptCount val="17"/>
                <c:pt idx="0">
                  <c:v>27</c:v>
                </c:pt>
                <c:pt idx="1">
                  <c:v>28.05</c:v>
                </c:pt>
                <c:pt idx="2">
                  <c:v>28.1</c:v>
                </c:pt>
                <c:pt idx="3">
                  <c:v>28.3</c:v>
                </c:pt>
                <c:pt idx="4">
                  <c:v>28.4</c:v>
                </c:pt>
                <c:pt idx="5">
                  <c:v>28.5</c:v>
                </c:pt>
                <c:pt idx="6">
                  <c:v>28.5</c:v>
                </c:pt>
                <c:pt idx="7">
                  <c:v>28.7</c:v>
                </c:pt>
                <c:pt idx="8">
                  <c:v>28.95</c:v>
                </c:pt>
                <c:pt idx="9">
                  <c:v>29</c:v>
                </c:pt>
                <c:pt idx="10">
                  <c:v>29</c:v>
                </c:pt>
                <c:pt idx="11">
                  <c:v>29.5</c:v>
                </c:pt>
                <c:pt idx="12">
                  <c:v>29.5</c:v>
                </c:pt>
                <c:pt idx="13">
                  <c:v>29.9</c:v>
                </c:pt>
                <c:pt idx="14">
                  <c:v>29.95</c:v>
                </c:pt>
                <c:pt idx="15">
                  <c:v>30</c:v>
                </c:pt>
                <c:pt idx="16">
                  <c:v>30.3</c:v>
                </c:pt>
              </c:numCache>
            </c:numRef>
          </c:val>
        </c:ser>
        <c:dLbls>
          <c:showVal val="1"/>
        </c:dLbls>
        <c:axId val="88049152"/>
        <c:axId val="88050688"/>
      </c:barChart>
      <c:lineChart>
        <c:grouping val="standard"/>
        <c:ser>
          <c:idx val="12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6207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Sheet1!$B$1:$R$1</c:f>
              <c:strCache>
                <c:ptCount val="17"/>
                <c:pt idx="0">
                  <c:v>Саранск</c:v>
                </c:pt>
                <c:pt idx="1">
                  <c:v>Оренбург</c:v>
                </c:pt>
                <c:pt idx="2">
                  <c:v>Пенза</c:v>
                </c:pt>
                <c:pt idx="3">
                  <c:v>Йошкар-Ола</c:v>
                </c:pt>
                <c:pt idx="4">
                  <c:v>Ульяновск</c:v>
                </c:pt>
                <c:pt idx="5">
                  <c:v>Уфа</c:v>
                </c:pt>
                <c:pt idx="6">
                  <c:v>Ижевск</c:v>
                </c:pt>
                <c:pt idx="7">
                  <c:v>Республика                                                                  Татарстан</c:v>
                </c:pt>
                <c:pt idx="8">
                  <c:v>Саратов</c:v>
                </c:pt>
                <c:pt idx="9">
                  <c:v>Киров</c:v>
                </c:pt>
                <c:pt idx="10">
                  <c:v>РТ+0,30руб.</c:v>
                </c:pt>
                <c:pt idx="11">
                  <c:v>Пермь</c:v>
                </c:pt>
                <c:pt idx="12">
                  <c:v>Чебоксары</c:v>
                </c:pt>
                <c:pt idx="13">
                  <c:v>Самара</c:v>
                </c:pt>
                <c:pt idx="14">
                  <c:v>Нижний                                                                                                                Новгород</c:v>
                </c:pt>
                <c:pt idx="15">
                  <c:v>РТ+1,30руб.</c:v>
                </c:pt>
                <c:pt idx="16">
                  <c:v>РТ+1,60руб.</c:v>
                </c:pt>
              </c:strCache>
            </c:strRef>
          </c:cat>
          <c:val>
            <c:numRef>
              <c:f>Sheet1!$B$3:$R$3</c:f>
              <c:numCache>
                <c:formatCode>General</c:formatCode>
                <c:ptCount val="17"/>
                <c:pt idx="0">
                  <c:v>28.74</c:v>
                </c:pt>
                <c:pt idx="1">
                  <c:v>28.74</c:v>
                </c:pt>
                <c:pt idx="2">
                  <c:v>28.74</c:v>
                </c:pt>
                <c:pt idx="3">
                  <c:v>28.74</c:v>
                </c:pt>
                <c:pt idx="4">
                  <c:v>28.74</c:v>
                </c:pt>
                <c:pt idx="5">
                  <c:v>28.74</c:v>
                </c:pt>
                <c:pt idx="6">
                  <c:v>28.74</c:v>
                </c:pt>
                <c:pt idx="7">
                  <c:v>28.74</c:v>
                </c:pt>
                <c:pt idx="8">
                  <c:v>28.74</c:v>
                </c:pt>
                <c:pt idx="9">
                  <c:v>28.74</c:v>
                </c:pt>
                <c:pt idx="10">
                  <c:v>28.74</c:v>
                </c:pt>
                <c:pt idx="11">
                  <c:v>28.74</c:v>
                </c:pt>
                <c:pt idx="12">
                  <c:v>28.74</c:v>
                </c:pt>
                <c:pt idx="13">
                  <c:v>28.74</c:v>
                </c:pt>
                <c:pt idx="14">
                  <c:v>28.74</c:v>
                </c:pt>
                <c:pt idx="15">
                  <c:v>28.74</c:v>
                </c:pt>
                <c:pt idx="16">
                  <c:v>28.74</c:v>
                </c:pt>
              </c:numCache>
            </c:numRef>
          </c:val>
        </c:ser>
        <c:dLbls>
          <c:showVal val="1"/>
        </c:dLbls>
        <c:marker val="1"/>
        <c:axId val="88049152"/>
        <c:axId val="88050688"/>
      </c:lineChart>
      <c:catAx>
        <c:axId val="88049152"/>
        <c:scaling>
          <c:orientation val="minMax"/>
        </c:scaling>
        <c:axPos val="b"/>
        <c:majorGridlines>
          <c:spPr>
            <a:ln w="3018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18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099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88050688"/>
        <c:crossesAt val="25"/>
        <c:auto val="1"/>
        <c:lblAlgn val="ctr"/>
        <c:lblOffset val="100"/>
        <c:tickLblSkip val="1"/>
        <c:tickMarkSkip val="1"/>
      </c:catAx>
      <c:valAx>
        <c:axId val="88050688"/>
        <c:scaling>
          <c:orientation val="minMax"/>
          <c:max val="30.7"/>
          <c:min val="25"/>
        </c:scaling>
        <c:axPos val="l"/>
        <c:numFmt formatCode="0.00" sourceLinked="1"/>
        <c:tickLblPos val="none"/>
        <c:spPr>
          <a:ln w="30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99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88049152"/>
        <c:crossesAt val="1"/>
        <c:crossBetween val="between"/>
        <c:majorUnit val="1"/>
        <c:minorUnit val="1"/>
      </c:valAx>
      <c:spPr>
        <a:noFill/>
        <a:ln w="12069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0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8247191892022332E-2"/>
          <c:y val="0.13800719635028599"/>
          <c:w val="0.95312852038366302"/>
          <c:h val="0.67976479833040071"/>
        </c:manualLayout>
      </c:layout>
      <c:barChart>
        <c:barDir val="col"/>
        <c:grouping val="clustered"/>
        <c:ser>
          <c:idx val="11"/>
          <c:order val="0"/>
          <c:tx>
            <c:strRef>
              <c:f>Sheet1!$A$2</c:f>
              <c:strCache>
                <c:ptCount val="1"/>
                <c:pt idx="0">
                  <c:v>ДТ</c:v>
                </c:pt>
              </c:strCache>
            </c:strRef>
          </c:tx>
          <c:spPr>
            <a:solidFill>
              <a:srgbClr val="FF00FF"/>
            </a:solidFill>
            <a:ln w="12078">
              <a:solidFill>
                <a:schemeClr val="tx1"/>
              </a:solidFill>
              <a:prstDash val="solid"/>
            </a:ln>
          </c:spPr>
          <c:dPt>
            <c:idx val="0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CCFFFF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00FF00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9"/>
            <c:spPr>
              <a:solidFill>
                <a:srgbClr val="00CC00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1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Pt>
            <c:idx val="12"/>
            <c:spPr>
              <a:solidFill>
                <a:srgbClr val="FF99CC"/>
              </a:solidFill>
              <a:ln w="12078">
                <a:solidFill>
                  <a:schemeClr val="tx1"/>
                </a:solidFill>
                <a:prstDash val="solid"/>
              </a:ln>
            </c:spPr>
          </c:dPt>
          <c:dLbls>
            <c:dLbl>
              <c:idx val="7"/>
              <c:layout>
                <c:manualLayout>
                  <c:x val="-1.6931170658468003E-3"/>
                  <c:y val="6.71881722558127E-3"/>
                </c:manualLayout>
              </c:layout>
              <c:spPr>
                <a:noFill/>
                <a:ln w="24156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outEnd"/>
              <c:showVal val="1"/>
            </c:dLbl>
            <c:dLbl>
              <c:idx val="8"/>
              <c:layout>
                <c:manualLayout>
                  <c:x val="1.6931170658468025E-3"/>
                  <c:y val="-6.0728615206102699E-3"/>
                </c:manualLayout>
              </c:layout>
              <c:dLblPos val="outEnd"/>
              <c:showVal val="1"/>
            </c:dLbl>
            <c:dLbl>
              <c:idx val="9"/>
              <c:spPr>
                <a:noFill/>
                <a:ln w="24156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chemeClr val="tx1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</c:dLbl>
            <c:spPr>
              <a:noFill/>
              <a:ln w="24156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Sheet1!$B$1:$P$1</c:f>
              <c:strCache>
                <c:ptCount val="15"/>
                <c:pt idx="0">
                  <c:v>Самара</c:v>
                </c:pt>
                <c:pt idx="1">
                  <c:v>Саратов</c:v>
                </c:pt>
                <c:pt idx="2">
                  <c:v>Ульяновск</c:v>
                </c:pt>
                <c:pt idx="3">
                  <c:v>Киров</c:v>
                </c:pt>
                <c:pt idx="4">
                  <c:v>Оренбург</c:v>
                </c:pt>
                <c:pt idx="5">
                  <c:v>Пермь</c:v>
                </c:pt>
                <c:pt idx="6">
                  <c:v>Ижевск</c:v>
                </c:pt>
                <c:pt idx="7">
                  <c:v>Республика                                                                                Татарстан</c:v>
                </c:pt>
                <c:pt idx="8">
                  <c:v>Пенза</c:v>
                </c:pt>
                <c:pt idx="9">
                  <c:v>РТ+0,40руб.</c:v>
                </c:pt>
                <c:pt idx="10">
                  <c:v>Уфа</c:v>
                </c:pt>
                <c:pt idx="11">
                  <c:v>Саранск</c:v>
                </c:pt>
                <c:pt idx="12">
                  <c:v>Чебоксары</c:v>
                </c:pt>
                <c:pt idx="13">
                  <c:v>Йошкар-Ола</c:v>
                </c:pt>
                <c:pt idx="14">
                  <c:v>Нижний                                                                                                       Новгород</c:v>
                </c:pt>
              </c:strCache>
            </c:strRef>
          </c:cat>
          <c:val>
            <c:numRef>
              <c:f>Sheet1!$B$2:$P$2</c:f>
              <c:numCache>
                <c:formatCode>0.00</c:formatCode>
                <c:ptCount val="15"/>
                <c:pt idx="0">
                  <c:v>24.9</c:v>
                </c:pt>
                <c:pt idx="1">
                  <c:v>24.95</c:v>
                </c:pt>
                <c:pt idx="2">
                  <c:v>25</c:v>
                </c:pt>
                <c:pt idx="3">
                  <c:v>25</c:v>
                </c:pt>
                <c:pt idx="4">
                  <c:v>25.1</c:v>
                </c:pt>
                <c:pt idx="5">
                  <c:v>25.1</c:v>
                </c:pt>
                <c:pt idx="6">
                  <c:v>25.2</c:v>
                </c:pt>
                <c:pt idx="7">
                  <c:v>25.3</c:v>
                </c:pt>
                <c:pt idx="8">
                  <c:v>25.4</c:v>
                </c:pt>
                <c:pt idx="9">
                  <c:v>25.7</c:v>
                </c:pt>
                <c:pt idx="10">
                  <c:v>25.8</c:v>
                </c:pt>
                <c:pt idx="11">
                  <c:v>26.1</c:v>
                </c:pt>
                <c:pt idx="12">
                  <c:v>26.1</c:v>
                </c:pt>
                <c:pt idx="13">
                  <c:v>26.25</c:v>
                </c:pt>
                <c:pt idx="14">
                  <c:v>26.4</c:v>
                </c:pt>
              </c:numCache>
            </c:numRef>
          </c:val>
        </c:ser>
        <c:dLbls>
          <c:showVal val="1"/>
        </c:dLbls>
        <c:axId val="88259968"/>
        <c:axId val="88147072"/>
      </c:barChart>
      <c:lineChart>
        <c:grouping val="standard"/>
        <c:ser>
          <c:idx val="12"/>
          <c:order val="1"/>
          <c:tx>
            <c:strRef>
              <c:f>Sheet1!$A$3</c:f>
              <c:strCache>
                <c:ptCount val="1"/>
                <c:pt idx="0">
                  <c:v>Средняя цена</c:v>
                </c:pt>
              </c:strCache>
            </c:strRef>
          </c:tx>
          <c:spPr>
            <a:ln w="36234">
              <a:solidFill>
                <a:srgbClr val="0000FF"/>
              </a:solidFill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Sheet1!$B$1:$P$1</c:f>
              <c:strCache>
                <c:ptCount val="15"/>
                <c:pt idx="0">
                  <c:v>Самара</c:v>
                </c:pt>
                <c:pt idx="1">
                  <c:v>Саратов</c:v>
                </c:pt>
                <c:pt idx="2">
                  <c:v>Ульяновск</c:v>
                </c:pt>
                <c:pt idx="3">
                  <c:v>Киров</c:v>
                </c:pt>
                <c:pt idx="4">
                  <c:v>Оренбург</c:v>
                </c:pt>
                <c:pt idx="5">
                  <c:v>Пермь</c:v>
                </c:pt>
                <c:pt idx="6">
                  <c:v>Ижевск</c:v>
                </c:pt>
                <c:pt idx="7">
                  <c:v>Республика                                                                                Татарстан</c:v>
                </c:pt>
                <c:pt idx="8">
                  <c:v>Пенза</c:v>
                </c:pt>
                <c:pt idx="9">
                  <c:v>РТ+0,40руб.</c:v>
                </c:pt>
                <c:pt idx="10">
                  <c:v>Уфа</c:v>
                </c:pt>
                <c:pt idx="11">
                  <c:v>Саранск</c:v>
                </c:pt>
                <c:pt idx="12">
                  <c:v>Чебоксары</c:v>
                </c:pt>
                <c:pt idx="13">
                  <c:v>Йошкар-Ола</c:v>
                </c:pt>
                <c:pt idx="14">
                  <c:v>Нижний                                                                                                       Новгород</c:v>
                </c:pt>
              </c:strCache>
            </c:strRef>
          </c:cat>
          <c:val>
            <c:numRef>
              <c:f>Sheet1!$B$3:$P$3</c:f>
              <c:numCache>
                <c:formatCode>General</c:formatCode>
                <c:ptCount val="15"/>
                <c:pt idx="0">
                  <c:v>25.47</c:v>
                </c:pt>
                <c:pt idx="1">
                  <c:v>25.47</c:v>
                </c:pt>
                <c:pt idx="2">
                  <c:v>25.47</c:v>
                </c:pt>
                <c:pt idx="3">
                  <c:v>25.47</c:v>
                </c:pt>
                <c:pt idx="4">
                  <c:v>25.47</c:v>
                </c:pt>
                <c:pt idx="5">
                  <c:v>25.47</c:v>
                </c:pt>
                <c:pt idx="6">
                  <c:v>25.47</c:v>
                </c:pt>
                <c:pt idx="7">
                  <c:v>25.47</c:v>
                </c:pt>
                <c:pt idx="8">
                  <c:v>25.47</c:v>
                </c:pt>
                <c:pt idx="9">
                  <c:v>25.47</c:v>
                </c:pt>
                <c:pt idx="10">
                  <c:v>25.47</c:v>
                </c:pt>
                <c:pt idx="11">
                  <c:v>25.47</c:v>
                </c:pt>
                <c:pt idx="12">
                  <c:v>25.47</c:v>
                </c:pt>
                <c:pt idx="13">
                  <c:v>25.47</c:v>
                </c:pt>
                <c:pt idx="14">
                  <c:v>25.47</c:v>
                </c:pt>
              </c:numCache>
            </c:numRef>
          </c:val>
        </c:ser>
        <c:dLbls>
          <c:showVal val="1"/>
        </c:dLbls>
        <c:marker val="1"/>
        <c:axId val="88259968"/>
        <c:axId val="88147072"/>
      </c:lineChart>
      <c:catAx>
        <c:axId val="88259968"/>
        <c:scaling>
          <c:orientation val="minMax"/>
        </c:scaling>
        <c:axPos val="b"/>
        <c:majorGridlines>
          <c:spPr>
            <a:ln w="3020">
              <a:solidFill>
                <a:schemeClr val="tx1"/>
              </a:solidFill>
              <a:prstDash val="sysDash"/>
            </a:ln>
          </c:spPr>
        </c:majorGridlines>
        <c:numFmt formatCode="dd/mm/yy;@" sourceLinked="0"/>
        <c:tickLblPos val="nextTo"/>
        <c:spPr>
          <a:ln w="3020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88147072"/>
        <c:crossesAt val="23.3"/>
        <c:lblAlgn val="ctr"/>
        <c:lblOffset val="100"/>
        <c:tickLblSkip val="1"/>
        <c:tickMarkSkip val="1"/>
      </c:catAx>
      <c:valAx>
        <c:axId val="88147072"/>
        <c:scaling>
          <c:orientation val="minMax"/>
          <c:max val="26.8"/>
          <c:min val="23.3"/>
        </c:scaling>
        <c:axPos val="l"/>
        <c:numFmt formatCode="0.00" sourceLinked="1"/>
        <c:tickLblPos val="none"/>
        <c:spPr>
          <a:ln w="30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88259968"/>
        <c:crossesAt val="1"/>
        <c:crossBetween val="between"/>
        <c:majorUnit val="1"/>
        <c:minorUnit val="1"/>
      </c:valAx>
      <c:spPr>
        <a:noFill/>
        <a:ln w="1207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61" b="0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hPercent val="50"/>
      <c:depthPercent val="100"/>
      <c:rAngAx val="1"/>
    </c:view3D>
    <c:floor>
      <c:spPr>
        <a:ln w="3175">
          <a:solidFill>
            <a:schemeClr val="tx1"/>
          </a:solidFill>
          <a:prstDash val="solid"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Общее несоответствие по качеству потребляемых и реализуемых нефтепродуктов </c:v>
                </c:pt>
              </c:strCache>
            </c:strRef>
          </c:tx>
          <c:spPr>
            <a:gradFill flip="none" rotWithShape="1">
              <a:gsLst>
                <a:gs pos="10000">
                  <a:srgbClr val="FFFF00"/>
                </a:gs>
                <a:gs pos="54000">
                  <a:srgbClr val="FF6600"/>
                </a:gs>
                <a:gs pos="100000">
                  <a:srgbClr val="FFFF00"/>
                </a:gs>
              </a:gsLst>
              <a:lin ang="3000000" scaled="0"/>
              <a:tileRect/>
            </a:gradFill>
            <a:ln w="19582">
              <a:noFill/>
              <a:prstDash val="solid"/>
            </a:ln>
            <a:scene3d>
              <a:camera prst="orthographicFront"/>
              <a:lightRig rig="threePt" dir="t"/>
            </a:scene3d>
            <a:sp3d prstMaterial="matte"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4.2238648363252355E-3"/>
                  <c:y val="9.7425953311558525E-2"/>
                </c:manualLayout>
              </c:layout>
              <c:showVal val="1"/>
            </c:dLbl>
            <c:dLbl>
              <c:idx val="1"/>
              <c:layout>
                <c:manualLayout>
                  <c:x val="4.2238648363252355E-3"/>
                  <c:y val="0.10628285815806367"/>
                </c:manualLayout>
              </c:layout>
              <c:showVal val="1"/>
            </c:dLbl>
            <c:dLbl>
              <c:idx val="2"/>
              <c:layout>
                <c:manualLayout>
                  <c:x val="-1.4079549454418039E-3"/>
                  <c:y val="8.1926369830174664E-2"/>
                </c:manualLayout>
              </c:layout>
              <c:showVal val="1"/>
            </c:dLbl>
            <c:dLbl>
              <c:idx val="3"/>
              <c:layout>
                <c:manualLayout>
                  <c:x val="-1.4079549454417521E-3"/>
                  <c:y val="7.3069464983668994E-2"/>
                </c:manualLayout>
              </c:layout>
              <c:showVal val="1"/>
            </c:dLbl>
            <c:dLbl>
              <c:idx val="4"/>
              <c:layout>
                <c:manualLayout>
                  <c:x val="-1.4079549454417521E-3"/>
                  <c:y val="7.3069464983668994E-2"/>
                </c:manualLayout>
              </c:layout>
              <c:showVal val="1"/>
            </c:dLbl>
            <c:dLbl>
              <c:idx val="5"/>
              <c:layout>
                <c:manualLayout>
                  <c:x val="-2.8159098908834951E-3"/>
                  <c:y val="7.5283691195295571E-2"/>
                </c:manualLayout>
              </c:layout>
              <c:showVal val="1"/>
            </c:dLbl>
            <c:dLbl>
              <c:idx val="6"/>
              <c:layout>
                <c:manualLayout>
                  <c:x val="-2.8159098908834951E-3"/>
                  <c:y val="7.749791740692212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Sheet1!$B$1:$H$1</c:f>
              <c:strCache>
                <c:ptCount val="7"/>
                <c:pt idx="0">
                  <c:v>2005 г.</c:v>
                </c:pt>
                <c:pt idx="1">
                  <c:v>2006 г.</c:v>
                </c:pt>
                <c:pt idx="2">
                  <c:v>2007 г.</c:v>
                </c:pt>
                <c:pt idx="3">
                  <c:v>2008 г.</c:v>
                </c:pt>
                <c:pt idx="4">
                  <c:v>2009 г.</c:v>
                </c:pt>
                <c:pt idx="5">
                  <c:v>2010 г.</c:v>
                </c:pt>
                <c:pt idx="6">
                  <c:v>8 месяцев 2011 г.</c:v>
                </c:pt>
              </c:strCache>
            </c:strRef>
          </c:cat>
          <c:val>
            <c:numRef>
              <c:f>Sheet1!$B$2:$H$2</c:f>
              <c:numCache>
                <c:formatCode>0.0%</c:formatCode>
                <c:ptCount val="7"/>
                <c:pt idx="0">
                  <c:v>0.2270000000000002</c:v>
                </c:pt>
                <c:pt idx="1">
                  <c:v>0.1062000000000001</c:v>
                </c:pt>
                <c:pt idx="2">
                  <c:v>4.5000000000000033E-2</c:v>
                </c:pt>
                <c:pt idx="3">
                  <c:v>3.2000000000000042E-2</c:v>
                </c:pt>
                <c:pt idx="4">
                  <c:v>3.2000000000000042E-2</c:v>
                </c:pt>
                <c:pt idx="5">
                  <c:v>3.7000000000000047E-2</c:v>
                </c:pt>
                <c:pt idx="6">
                  <c:v>3.7000000000000047E-2</c:v>
                </c:pt>
              </c:numCache>
            </c:numRef>
          </c:val>
        </c:ser>
        <c:dLbls>
          <c:showVal val="1"/>
        </c:dLbls>
        <c:gapWidth val="80"/>
        <c:shape val="box"/>
        <c:axId val="98353152"/>
        <c:axId val="98354688"/>
        <c:axId val="0"/>
      </c:bar3DChart>
      <c:catAx>
        <c:axId val="98353152"/>
        <c:scaling>
          <c:orientation val="minMax"/>
        </c:scaling>
        <c:axPos val="b"/>
        <c:majorGridlines>
          <c:spPr>
            <a:ln w="4896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low"/>
        <c:spPr>
          <a:ln w="48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98354688"/>
        <c:crosses val="autoZero"/>
        <c:auto val="1"/>
        <c:lblAlgn val="ctr"/>
        <c:lblOffset val="100"/>
        <c:tickLblSkip val="1"/>
        <c:tickMarkSkip val="1"/>
      </c:catAx>
      <c:valAx>
        <c:axId val="98354688"/>
        <c:scaling>
          <c:orientation val="minMax"/>
        </c:scaling>
        <c:axPos val="l"/>
        <c:majorGridlines>
          <c:spPr>
            <a:ln w="4896">
              <a:solidFill>
                <a:schemeClr val="tx1"/>
              </a:solidFill>
              <a:prstDash val="solid"/>
            </a:ln>
          </c:spPr>
        </c:majorGridlines>
        <c:numFmt formatCode="0.0%" sourceLinked="1"/>
        <c:minorTickMark val="out"/>
        <c:tickLblPos val="nextTo"/>
        <c:spPr>
          <a:ln w="48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98353152"/>
        <c:crosses val="autoZero"/>
        <c:crossBetween val="between"/>
      </c:valAx>
      <c:spPr>
        <a:noFill/>
        <a:ln w="2539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BAEEBE-3CC4-407C-BD43-ED0FC0A50B14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24B537C-CCD9-40CF-862B-53D8BE3EF9D7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3200" dirty="0" smtClean="0"/>
            <a:t>За 8 месяцев 2011 г.  отобрана и испытана всего - </a:t>
          </a:r>
          <a:r>
            <a:rPr lang="ru-RU" sz="3200" b="1" dirty="0" smtClean="0"/>
            <a:t>1501</a:t>
          </a:r>
          <a:r>
            <a:rPr lang="ru-RU" sz="3200" dirty="0" smtClean="0"/>
            <a:t> проба моторного топлива, </a:t>
          </a:r>
        </a:p>
        <a:p>
          <a:pPr>
            <a:spcAft>
              <a:spcPts val="0"/>
            </a:spcAft>
          </a:pPr>
          <a:r>
            <a:rPr lang="ru-RU" sz="3200" dirty="0" smtClean="0"/>
            <a:t>в том числе </a:t>
          </a:r>
          <a:r>
            <a:rPr lang="ru-RU" sz="3200" i="0" dirty="0" smtClean="0"/>
            <a:t>по жалобам - 89 проб:</a:t>
          </a:r>
          <a:endParaRPr lang="ru-RU" sz="3200" i="0" dirty="0"/>
        </a:p>
      </dgm:t>
    </dgm:pt>
    <dgm:pt modelId="{D8739CC0-5AF7-4E51-B44D-B06926DED475}" type="parTrans" cxnId="{FBFC0FFB-9E69-46DB-9BA6-90C74DF448CD}">
      <dgm:prSet/>
      <dgm:spPr/>
      <dgm:t>
        <a:bodyPr/>
        <a:lstStyle/>
        <a:p>
          <a:endParaRPr lang="ru-RU" sz="2000"/>
        </a:p>
      </dgm:t>
    </dgm:pt>
    <dgm:pt modelId="{39878095-51F4-4E8A-A6B0-888419F46077}" type="sibTrans" cxnId="{FBFC0FFB-9E69-46DB-9BA6-90C74DF448CD}">
      <dgm:prSet/>
      <dgm:spPr/>
      <dgm:t>
        <a:bodyPr/>
        <a:lstStyle/>
        <a:p>
          <a:endParaRPr lang="ru-RU" sz="2000"/>
        </a:p>
      </dgm:t>
    </dgm:pt>
    <dgm:pt modelId="{0B888C2F-853A-47FF-81A0-6E822F46535E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800" dirty="0" smtClean="0"/>
            <a:t>Бензинов - </a:t>
          </a:r>
          <a:r>
            <a:rPr lang="ru-RU" sz="2800" b="1" dirty="0" smtClean="0"/>
            <a:t>1168</a:t>
          </a:r>
          <a:r>
            <a:rPr lang="ru-RU" sz="2800" dirty="0" smtClean="0"/>
            <a:t> проб </a:t>
          </a:r>
        </a:p>
        <a:p>
          <a:pPr>
            <a:spcAft>
              <a:spcPts val="0"/>
            </a:spcAft>
          </a:pPr>
          <a:r>
            <a:rPr lang="ru-RU" sz="2000" dirty="0" smtClean="0"/>
            <a:t>(</a:t>
          </a:r>
          <a:r>
            <a:rPr lang="ru-RU" sz="2000" i="1" dirty="0" smtClean="0"/>
            <a:t>в т.ч. по жалобам – 58 проб)</a:t>
          </a:r>
          <a:endParaRPr lang="ru-RU" sz="2000" i="1" dirty="0"/>
        </a:p>
      </dgm:t>
    </dgm:pt>
    <dgm:pt modelId="{8AE1D84A-B52F-4008-AC34-18B650B528B6}" type="parTrans" cxnId="{14048FBB-9701-486B-8BD0-5A809089666E}">
      <dgm:prSet/>
      <dgm:spPr/>
      <dgm:t>
        <a:bodyPr/>
        <a:lstStyle/>
        <a:p>
          <a:endParaRPr lang="ru-RU" sz="2000"/>
        </a:p>
      </dgm:t>
    </dgm:pt>
    <dgm:pt modelId="{508882CB-8965-4DE9-B3B9-458E81B6C551}" type="sibTrans" cxnId="{14048FBB-9701-486B-8BD0-5A809089666E}">
      <dgm:prSet/>
      <dgm:spPr/>
      <dgm:t>
        <a:bodyPr/>
        <a:lstStyle/>
        <a:p>
          <a:endParaRPr lang="ru-RU" sz="2000"/>
        </a:p>
      </dgm:t>
    </dgm:pt>
    <dgm:pt modelId="{BE8F3F40-B391-4E6A-AD96-15896081C833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800" dirty="0" smtClean="0"/>
            <a:t>Дизельного топлива-</a:t>
          </a:r>
        </a:p>
        <a:p>
          <a:pPr>
            <a:spcAft>
              <a:spcPts val="0"/>
            </a:spcAft>
          </a:pPr>
          <a:r>
            <a:rPr lang="ru-RU" sz="2800" dirty="0" smtClean="0"/>
            <a:t> </a:t>
          </a:r>
          <a:r>
            <a:rPr lang="ru-RU" sz="2800" b="1" dirty="0" smtClean="0"/>
            <a:t>333</a:t>
          </a:r>
          <a:r>
            <a:rPr lang="ru-RU" sz="2800" dirty="0" smtClean="0"/>
            <a:t> пробы </a:t>
          </a:r>
        </a:p>
        <a:p>
          <a:pPr>
            <a:spcAft>
              <a:spcPts val="0"/>
            </a:spcAft>
          </a:pPr>
          <a:r>
            <a:rPr lang="ru-RU" sz="2000" dirty="0" smtClean="0"/>
            <a:t>(</a:t>
          </a:r>
          <a:r>
            <a:rPr lang="ru-RU" sz="2000" i="1" dirty="0" smtClean="0"/>
            <a:t>в т.ч. по жалобам – 31 проба)</a:t>
          </a:r>
          <a:endParaRPr lang="ru-RU" sz="2000" dirty="0"/>
        </a:p>
      </dgm:t>
    </dgm:pt>
    <dgm:pt modelId="{A163883C-F018-441F-A729-07A45D6202CE}" type="parTrans" cxnId="{FF5DAE19-5566-4985-B1F2-05671ED2F4A1}">
      <dgm:prSet/>
      <dgm:spPr/>
      <dgm:t>
        <a:bodyPr/>
        <a:lstStyle/>
        <a:p>
          <a:endParaRPr lang="ru-RU" sz="2000"/>
        </a:p>
      </dgm:t>
    </dgm:pt>
    <dgm:pt modelId="{70F95752-6713-4174-A1B3-FDA3ECC95068}" type="sibTrans" cxnId="{FF5DAE19-5566-4985-B1F2-05671ED2F4A1}">
      <dgm:prSet/>
      <dgm:spPr/>
      <dgm:t>
        <a:bodyPr/>
        <a:lstStyle/>
        <a:p>
          <a:endParaRPr lang="ru-RU" sz="2000"/>
        </a:p>
      </dgm:t>
    </dgm:pt>
    <dgm:pt modelId="{E718F5E7-CAB9-42EB-898F-EEBED332AB12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800" dirty="0" smtClean="0"/>
            <a:t>По результатам испытаний выявлено не соответствие по отдельным показателям качества требованиям </a:t>
          </a:r>
          <a:r>
            <a:rPr lang="ru-RU" sz="2800" dirty="0" err="1" smtClean="0"/>
            <a:t>ГОСТов</a:t>
          </a:r>
          <a:r>
            <a:rPr lang="ru-RU" sz="2800" dirty="0" smtClean="0"/>
            <a:t> - </a:t>
          </a:r>
          <a:r>
            <a:rPr lang="ru-RU" sz="2800" b="1" dirty="0" smtClean="0"/>
            <a:t>56</a:t>
          </a:r>
          <a:r>
            <a:rPr lang="ru-RU" sz="2800" dirty="0" smtClean="0"/>
            <a:t> проб (3,7% от испытанных), </a:t>
          </a:r>
        </a:p>
        <a:p>
          <a:pPr>
            <a:spcAft>
              <a:spcPts val="0"/>
            </a:spcAft>
          </a:pPr>
          <a:r>
            <a:rPr lang="ru-RU" sz="2800" dirty="0" smtClean="0"/>
            <a:t>из них по жалобам - </a:t>
          </a:r>
          <a:r>
            <a:rPr lang="ru-RU" sz="2800" b="1" dirty="0" smtClean="0"/>
            <a:t>3 </a:t>
          </a:r>
          <a:r>
            <a:rPr lang="ru-RU" sz="2800" dirty="0" smtClean="0"/>
            <a:t>пробы: </a:t>
          </a:r>
          <a:endParaRPr lang="ru-RU" sz="2800" dirty="0"/>
        </a:p>
      </dgm:t>
    </dgm:pt>
    <dgm:pt modelId="{AE74AEF5-444A-4EB4-8A33-E87D8DEC5D67}" type="parTrans" cxnId="{46452572-9A00-4490-A8DB-10066A2B0660}">
      <dgm:prSet/>
      <dgm:spPr/>
      <dgm:t>
        <a:bodyPr/>
        <a:lstStyle/>
        <a:p>
          <a:endParaRPr lang="ru-RU" sz="2000"/>
        </a:p>
      </dgm:t>
    </dgm:pt>
    <dgm:pt modelId="{E2FA5D4A-3D34-4D1E-B15A-AF8986C1542F}" type="sibTrans" cxnId="{46452572-9A00-4490-A8DB-10066A2B0660}">
      <dgm:prSet/>
      <dgm:spPr/>
      <dgm:t>
        <a:bodyPr/>
        <a:lstStyle/>
        <a:p>
          <a:endParaRPr lang="ru-RU" sz="2000"/>
        </a:p>
      </dgm:t>
    </dgm:pt>
    <dgm:pt modelId="{8CD10CD8-8A07-462E-B536-3B0CF91651E3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800" dirty="0" smtClean="0"/>
            <a:t>Бензинов -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800" b="1" dirty="0" smtClean="0"/>
            <a:t>21</a:t>
          </a:r>
          <a:r>
            <a:rPr lang="ru-RU" sz="2800" dirty="0" smtClean="0"/>
            <a:t> проба (1,8%)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smtClean="0"/>
            <a:t>(</a:t>
          </a:r>
          <a:r>
            <a:rPr lang="ru-RU" sz="2000" i="1" dirty="0" smtClean="0"/>
            <a:t>в т.ч. по жалобам – 2 пробы)</a:t>
          </a:r>
          <a:endParaRPr lang="ru-RU" sz="2000" dirty="0"/>
        </a:p>
      </dgm:t>
    </dgm:pt>
    <dgm:pt modelId="{995F591E-9E18-445A-9653-D9C257BBB171}" type="parTrans" cxnId="{2029BE0D-38D6-48EE-ABD8-65C63A1BA418}">
      <dgm:prSet/>
      <dgm:spPr/>
      <dgm:t>
        <a:bodyPr/>
        <a:lstStyle/>
        <a:p>
          <a:endParaRPr lang="ru-RU" sz="2000"/>
        </a:p>
      </dgm:t>
    </dgm:pt>
    <dgm:pt modelId="{9B3B6B05-4F71-4486-B91C-F59E41C6AD26}" type="sibTrans" cxnId="{2029BE0D-38D6-48EE-ABD8-65C63A1BA418}">
      <dgm:prSet/>
      <dgm:spPr/>
      <dgm:t>
        <a:bodyPr/>
        <a:lstStyle/>
        <a:p>
          <a:endParaRPr lang="ru-RU" sz="2000"/>
        </a:p>
      </dgm:t>
    </dgm:pt>
    <dgm:pt modelId="{BC24AF30-02DD-48A7-B45E-B9F1854C71C7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800" dirty="0" smtClean="0"/>
            <a:t>Дизельного топлива -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800" b="1" dirty="0" smtClean="0"/>
            <a:t>35</a:t>
          </a:r>
          <a:r>
            <a:rPr lang="ru-RU" sz="2800" dirty="0" smtClean="0"/>
            <a:t> проб (10,5%)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smtClean="0"/>
            <a:t>(</a:t>
          </a:r>
          <a:r>
            <a:rPr lang="ru-RU" sz="2000" i="1" dirty="0" smtClean="0"/>
            <a:t>в т.ч. по жалобам – 1 проба)</a:t>
          </a:r>
          <a:endParaRPr lang="ru-RU" sz="2000" dirty="0"/>
        </a:p>
      </dgm:t>
    </dgm:pt>
    <dgm:pt modelId="{2EBBB1E3-033D-4E15-B837-2AB225FA9F7E}" type="parTrans" cxnId="{428B1A5B-A602-4B53-9010-F8811E03A8F0}">
      <dgm:prSet/>
      <dgm:spPr/>
      <dgm:t>
        <a:bodyPr/>
        <a:lstStyle/>
        <a:p>
          <a:endParaRPr lang="ru-RU" sz="2000"/>
        </a:p>
      </dgm:t>
    </dgm:pt>
    <dgm:pt modelId="{14AB54B3-9510-4249-8F2F-D9D519A773AB}" type="sibTrans" cxnId="{428B1A5B-A602-4B53-9010-F8811E03A8F0}">
      <dgm:prSet/>
      <dgm:spPr/>
      <dgm:t>
        <a:bodyPr/>
        <a:lstStyle/>
        <a:p>
          <a:endParaRPr lang="ru-RU" sz="2000"/>
        </a:p>
      </dgm:t>
    </dgm:pt>
    <dgm:pt modelId="{BA623236-8CAE-4542-9575-13D9AA65C04D}" type="pres">
      <dgm:prSet presAssocID="{8BBAEEBE-3CC4-407C-BD43-ED0FC0A50B1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F9537E3-BCB8-41D0-BE4C-89EC551F0A99}" type="pres">
      <dgm:prSet presAssocID="{E718F5E7-CAB9-42EB-898F-EEBED332AB12}" presName="boxAndChildren" presStyleCnt="0"/>
      <dgm:spPr/>
    </dgm:pt>
    <dgm:pt modelId="{5C893987-D790-4A0A-B7EE-0820AB4CD691}" type="pres">
      <dgm:prSet presAssocID="{E718F5E7-CAB9-42EB-898F-EEBED332AB12}" presName="parentTextBox" presStyleLbl="node1" presStyleIdx="0" presStyleCnt="2"/>
      <dgm:spPr/>
      <dgm:t>
        <a:bodyPr/>
        <a:lstStyle/>
        <a:p>
          <a:endParaRPr lang="ru-RU"/>
        </a:p>
      </dgm:t>
    </dgm:pt>
    <dgm:pt modelId="{009FA711-5A3A-47D7-9F8A-6DEB251396ED}" type="pres">
      <dgm:prSet presAssocID="{E718F5E7-CAB9-42EB-898F-EEBED332AB12}" presName="entireBox" presStyleLbl="node1" presStyleIdx="0" presStyleCnt="2" custScaleY="134382"/>
      <dgm:spPr/>
      <dgm:t>
        <a:bodyPr/>
        <a:lstStyle/>
        <a:p>
          <a:endParaRPr lang="ru-RU"/>
        </a:p>
      </dgm:t>
    </dgm:pt>
    <dgm:pt modelId="{2F030748-4A5F-48BD-9395-89E3C26BFDCD}" type="pres">
      <dgm:prSet presAssocID="{E718F5E7-CAB9-42EB-898F-EEBED332AB12}" presName="descendantBox" presStyleCnt="0"/>
      <dgm:spPr/>
    </dgm:pt>
    <dgm:pt modelId="{DFF2C0C0-D4A9-4CFE-8EA1-981A43E8BB1D}" type="pres">
      <dgm:prSet presAssocID="{8CD10CD8-8A07-462E-B536-3B0CF91651E3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2AA4E-CC17-4296-9C7B-D34DE1BC9AC9}" type="pres">
      <dgm:prSet presAssocID="{BC24AF30-02DD-48A7-B45E-B9F1854C71C7}" presName="childTextBox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9BC4B-6A53-40CE-A1C8-6937F9C6E0DB}" type="pres">
      <dgm:prSet presAssocID="{39878095-51F4-4E8A-A6B0-888419F46077}" presName="sp" presStyleCnt="0"/>
      <dgm:spPr/>
    </dgm:pt>
    <dgm:pt modelId="{9C875654-5771-450C-B11E-A379B687C425}" type="pres">
      <dgm:prSet presAssocID="{824B537C-CCD9-40CF-862B-53D8BE3EF9D7}" presName="arrowAndChildren" presStyleCnt="0"/>
      <dgm:spPr/>
    </dgm:pt>
    <dgm:pt modelId="{71BE0AA1-6B6B-4DFF-89D8-0CA211B9E990}" type="pres">
      <dgm:prSet presAssocID="{824B537C-CCD9-40CF-862B-53D8BE3EF9D7}" presName="parentTextArrow" presStyleLbl="node1" presStyleIdx="0" presStyleCnt="2"/>
      <dgm:spPr/>
      <dgm:t>
        <a:bodyPr/>
        <a:lstStyle/>
        <a:p>
          <a:endParaRPr lang="ru-RU"/>
        </a:p>
      </dgm:t>
    </dgm:pt>
    <dgm:pt modelId="{7F6ADB88-F93C-41A4-874A-321743D05BD9}" type="pres">
      <dgm:prSet presAssocID="{824B537C-CCD9-40CF-862B-53D8BE3EF9D7}" presName="arrow" presStyleLbl="node1" presStyleIdx="1" presStyleCnt="2"/>
      <dgm:spPr/>
      <dgm:t>
        <a:bodyPr/>
        <a:lstStyle/>
        <a:p>
          <a:endParaRPr lang="ru-RU"/>
        </a:p>
      </dgm:t>
    </dgm:pt>
    <dgm:pt modelId="{638E4D20-25CB-478D-A6DD-74548BF6406B}" type="pres">
      <dgm:prSet presAssocID="{824B537C-CCD9-40CF-862B-53D8BE3EF9D7}" presName="descendantArrow" presStyleCnt="0"/>
      <dgm:spPr/>
    </dgm:pt>
    <dgm:pt modelId="{16476405-1CA8-4F1C-9F23-863F20497FC1}" type="pres">
      <dgm:prSet presAssocID="{0B888C2F-853A-47FF-81A0-6E822F46535E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B4B31D-1CF3-49B7-9B96-78B023B73BCF}" type="pres">
      <dgm:prSet presAssocID="{BE8F3F40-B391-4E6A-AD96-15896081C833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048FBB-9701-486B-8BD0-5A809089666E}" srcId="{824B537C-CCD9-40CF-862B-53D8BE3EF9D7}" destId="{0B888C2F-853A-47FF-81A0-6E822F46535E}" srcOrd="0" destOrd="0" parTransId="{8AE1D84A-B52F-4008-AC34-18B650B528B6}" sibTransId="{508882CB-8965-4DE9-B3B9-458E81B6C551}"/>
    <dgm:cxn modelId="{9F27F71C-8D43-4825-B0F1-27565AA13DDE}" type="presOf" srcId="{8BBAEEBE-3CC4-407C-BD43-ED0FC0A50B14}" destId="{BA623236-8CAE-4542-9575-13D9AA65C04D}" srcOrd="0" destOrd="0" presId="urn:microsoft.com/office/officeart/2005/8/layout/process4"/>
    <dgm:cxn modelId="{2E725376-8480-4348-B8CC-3EFE0A0CD6B3}" type="presOf" srcId="{824B537C-CCD9-40CF-862B-53D8BE3EF9D7}" destId="{71BE0AA1-6B6B-4DFF-89D8-0CA211B9E990}" srcOrd="0" destOrd="0" presId="urn:microsoft.com/office/officeart/2005/8/layout/process4"/>
    <dgm:cxn modelId="{2029BE0D-38D6-48EE-ABD8-65C63A1BA418}" srcId="{E718F5E7-CAB9-42EB-898F-EEBED332AB12}" destId="{8CD10CD8-8A07-462E-B536-3B0CF91651E3}" srcOrd="0" destOrd="0" parTransId="{995F591E-9E18-445A-9653-D9C257BBB171}" sibTransId="{9B3B6B05-4F71-4486-B91C-F59E41C6AD26}"/>
    <dgm:cxn modelId="{677A95A9-929B-4066-A062-BD08BDD7DA71}" type="presOf" srcId="{BE8F3F40-B391-4E6A-AD96-15896081C833}" destId="{B6B4B31D-1CF3-49B7-9B96-78B023B73BCF}" srcOrd="0" destOrd="0" presId="urn:microsoft.com/office/officeart/2005/8/layout/process4"/>
    <dgm:cxn modelId="{428B1A5B-A602-4B53-9010-F8811E03A8F0}" srcId="{E718F5E7-CAB9-42EB-898F-EEBED332AB12}" destId="{BC24AF30-02DD-48A7-B45E-B9F1854C71C7}" srcOrd="1" destOrd="0" parTransId="{2EBBB1E3-033D-4E15-B837-2AB225FA9F7E}" sibTransId="{14AB54B3-9510-4249-8F2F-D9D519A773AB}"/>
    <dgm:cxn modelId="{FBFC0FFB-9E69-46DB-9BA6-90C74DF448CD}" srcId="{8BBAEEBE-3CC4-407C-BD43-ED0FC0A50B14}" destId="{824B537C-CCD9-40CF-862B-53D8BE3EF9D7}" srcOrd="0" destOrd="0" parTransId="{D8739CC0-5AF7-4E51-B44D-B06926DED475}" sibTransId="{39878095-51F4-4E8A-A6B0-888419F46077}"/>
    <dgm:cxn modelId="{FF5DAE19-5566-4985-B1F2-05671ED2F4A1}" srcId="{824B537C-CCD9-40CF-862B-53D8BE3EF9D7}" destId="{BE8F3F40-B391-4E6A-AD96-15896081C833}" srcOrd="1" destOrd="0" parTransId="{A163883C-F018-441F-A729-07A45D6202CE}" sibTransId="{70F95752-6713-4174-A1B3-FDA3ECC95068}"/>
    <dgm:cxn modelId="{46452572-9A00-4490-A8DB-10066A2B0660}" srcId="{8BBAEEBE-3CC4-407C-BD43-ED0FC0A50B14}" destId="{E718F5E7-CAB9-42EB-898F-EEBED332AB12}" srcOrd="1" destOrd="0" parTransId="{AE74AEF5-444A-4EB4-8A33-E87D8DEC5D67}" sibTransId="{E2FA5D4A-3D34-4D1E-B15A-AF8986C1542F}"/>
    <dgm:cxn modelId="{42967160-80D5-4F80-B7B9-7326F7A245DB}" type="presOf" srcId="{8CD10CD8-8A07-462E-B536-3B0CF91651E3}" destId="{DFF2C0C0-D4A9-4CFE-8EA1-981A43E8BB1D}" srcOrd="0" destOrd="0" presId="urn:microsoft.com/office/officeart/2005/8/layout/process4"/>
    <dgm:cxn modelId="{8087DF7E-1C75-4FA4-B818-2773F6407765}" type="presOf" srcId="{0B888C2F-853A-47FF-81A0-6E822F46535E}" destId="{16476405-1CA8-4F1C-9F23-863F20497FC1}" srcOrd="0" destOrd="0" presId="urn:microsoft.com/office/officeart/2005/8/layout/process4"/>
    <dgm:cxn modelId="{90998E71-FE60-4DE4-8ED5-B24F4153BA0D}" type="presOf" srcId="{E718F5E7-CAB9-42EB-898F-EEBED332AB12}" destId="{5C893987-D790-4A0A-B7EE-0820AB4CD691}" srcOrd="0" destOrd="0" presId="urn:microsoft.com/office/officeart/2005/8/layout/process4"/>
    <dgm:cxn modelId="{CB3E6830-D8A7-4FB4-BD05-76EE2EBC495C}" type="presOf" srcId="{824B537C-CCD9-40CF-862B-53D8BE3EF9D7}" destId="{7F6ADB88-F93C-41A4-874A-321743D05BD9}" srcOrd="1" destOrd="0" presId="urn:microsoft.com/office/officeart/2005/8/layout/process4"/>
    <dgm:cxn modelId="{A1C61FBF-FDFB-420D-8013-10DBE95B97B5}" type="presOf" srcId="{E718F5E7-CAB9-42EB-898F-EEBED332AB12}" destId="{009FA711-5A3A-47D7-9F8A-6DEB251396ED}" srcOrd="1" destOrd="0" presId="urn:microsoft.com/office/officeart/2005/8/layout/process4"/>
    <dgm:cxn modelId="{2AD5AEBE-5F26-46CC-97F8-F1F0688A8DBC}" type="presOf" srcId="{BC24AF30-02DD-48A7-B45E-B9F1854C71C7}" destId="{CD62AA4E-CC17-4296-9C7B-D34DE1BC9AC9}" srcOrd="0" destOrd="0" presId="urn:microsoft.com/office/officeart/2005/8/layout/process4"/>
    <dgm:cxn modelId="{752146E7-60CB-436C-8D89-89FE7BD7058C}" type="presParOf" srcId="{BA623236-8CAE-4542-9575-13D9AA65C04D}" destId="{BF9537E3-BCB8-41D0-BE4C-89EC551F0A99}" srcOrd="0" destOrd="0" presId="urn:microsoft.com/office/officeart/2005/8/layout/process4"/>
    <dgm:cxn modelId="{472DF030-1151-47CB-BE3E-FA2A49318F34}" type="presParOf" srcId="{BF9537E3-BCB8-41D0-BE4C-89EC551F0A99}" destId="{5C893987-D790-4A0A-B7EE-0820AB4CD691}" srcOrd="0" destOrd="0" presId="urn:microsoft.com/office/officeart/2005/8/layout/process4"/>
    <dgm:cxn modelId="{F9DF2A47-AFCF-4F41-82E4-188837BF73C8}" type="presParOf" srcId="{BF9537E3-BCB8-41D0-BE4C-89EC551F0A99}" destId="{009FA711-5A3A-47D7-9F8A-6DEB251396ED}" srcOrd="1" destOrd="0" presId="urn:microsoft.com/office/officeart/2005/8/layout/process4"/>
    <dgm:cxn modelId="{B99A35B9-410A-44D4-B464-90C466D75C20}" type="presParOf" srcId="{BF9537E3-BCB8-41D0-BE4C-89EC551F0A99}" destId="{2F030748-4A5F-48BD-9395-89E3C26BFDCD}" srcOrd="2" destOrd="0" presId="urn:microsoft.com/office/officeart/2005/8/layout/process4"/>
    <dgm:cxn modelId="{632E579C-B4A6-46B8-A581-491165EFCE70}" type="presParOf" srcId="{2F030748-4A5F-48BD-9395-89E3C26BFDCD}" destId="{DFF2C0C0-D4A9-4CFE-8EA1-981A43E8BB1D}" srcOrd="0" destOrd="0" presId="urn:microsoft.com/office/officeart/2005/8/layout/process4"/>
    <dgm:cxn modelId="{2ACA51A0-7E67-441B-8DE3-319F935279A3}" type="presParOf" srcId="{2F030748-4A5F-48BD-9395-89E3C26BFDCD}" destId="{CD62AA4E-CC17-4296-9C7B-D34DE1BC9AC9}" srcOrd="1" destOrd="0" presId="urn:microsoft.com/office/officeart/2005/8/layout/process4"/>
    <dgm:cxn modelId="{AA73F6FA-DE84-49C0-AE5A-8C493F9DC2CB}" type="presParOf" srcId="{BA623236-8CAE-4542-9575-13D9AA65C04D}" destId="{88F9BC4B-6A53-40CE-A1C8-6937F9C6E0DB}" srcOrd="1" destOrd="0" presId="urn:microsoft.com/office/officeart/2005/8/layout/process4"/>
    <dgm:cxn modelId="{A75E1E15-7BD2-4F79-83D9-57EB5DE8C50B}" type="presParOf" srcId="{BA623236-8CAE-4542-9575-13D9AA65C04D}" destId="{9C875654-5771-450C-B11E-A379B687C425}" srcOrd="2" destOrd="0" presId="urn:microsoft.com/office/officeart/2005/8/layout/process4"/>
    <dgm:cxn modelId="{2F04366A-DAE9-411D-93D2-64D9AEAFF32F}" type="presParOf" srcId="{9C875654-5771-450C-B11E-A379B687C425}" destId="{71BE0AA1-6B6B-4DFF-89D8-0CA211B9E990}" srcOrd="0" destOrd="0" presId="urn:microsoft.com/office/officeart/2005/8/layout/process4"/>
    <dgm:cxn modelId="{9C5477FC-43B3-4B96-B6A9-7DF02BB6DDA7}" type="presParOf" srcId="{9C875654-5771-450C-B11E-A379B687C425}" destId="{7F6ADB88-F93C-41A4-874A-321743D05BD9}" srcOrd="1" destOrd="0" presId="urn:microsoft.com/office/officeart/2005/8/layout/process4"/>
    <dgm:cxn modelId="{0ECFD1A6-F8A2-4702-86DD-F5007BC6A7F9}" type="presParOf" srcId="{9C875654-5771-450C-B11E-A379B687C425}" destId="{638E4D20-25CB-478D-A6DD-74548BF6406B}" srcOrd="2" destOrd="0" presId="urn:microsoft.com/office/officeart/2005/8/layout/process4"/>
    <dgm:cxn modelId="{8AFDBC5C-9B48-4F29-8EB4-E216EF59EEB9}" type="presParOf" srcId="{638E4D20-25CB-478D-A6DD-74548BF6406B}" destId="{16476405-1CA8-4F1C-9F23-863F20497FC1}" srcOrd="0" destOrd="0" presId="urn:microsoft.com/office/officeart/2005/8/layout/process4"/>
    <dgm:cxn modelId="{18CB55C0-B4ED-4599-99C1-84E10C3F3AD4}" type="presParOf" srcId="{638E4D20-25CB-478D-A6DD-74548BF6406B}" destId="{B6B4B31D-1CF3-49B7-9B96-78B023B73BCF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09FA711-5A3A-47D7-9F8A-6DEB251396ED}">
      <dsp:nvSpPr>
        <dsp:cNvPr id="0" name=""/>
        <dsp:cNvSpPr/>
      </dsp:nvSpPr>
      <dsp:spPr>
        <a:xfrm>
          <a:off x="0" y="3529364"/>
          <a:ext cx="8643998" cy="31125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800" kern="1200" dirty="0" smtClean="0"/>
            <a:t>По результатам испытаний выявлено не соответствие по отдельным показателям качества требованиям </a:t>
          </a:r>
          <a:r>
            <a:rPr lang="ru-RU" sz="2800" kern="1200" dirty="0" err="1" smtClean="0"/>
            <a:t>ГОСТов</a:t>
          </a:r>
          <a:r>
            <a:rPr lang="ru-RU" sz="2800" kern="1200" dirty="0" smtClean="0"/>
            <a:t> - </a:t>
          </a:r>
          <a:r>
            <a:rPr lang="ru-RU" sz="2800" b="1" kern="1200" dirty="0" smtClean="0"/>
            <a:t>56</a:t>
          </a:r>
          <a:r>
            <a:rPr lang="ru-RU" sz="2800" kern="1200" dirty="0" smtClean="0"/>
            <a:t> проб (3,7% от испытанных),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800" kern="1200" dirty="0" smtClean="0"/>
            <a:t>из них по жалобам - </a:t>
          </a:r>
          <a:r>
            <a:rPr lang="ru-RU" sz="2800" b="1" kern="1200" dirty="0" smtClean="0"/>
            <a:t>3 </a:t>
          </a:r>
          <a:r>
            <a:rPr lang="ru-RU" sz="2800" kern="1200" dirty="0" smtClean="0"/>
            <a:t>пробы: </a:t>
          </a:r>
          <a:endParaRPr lang="ru-RU" sz="2800" kern="1200" dirty="0"/>
        </a:p>
      </dsp:txBody>
      <dsp:txXfrm>
        <a:off x="0" y="3529364"/>
        <a:ext cx="8643998" cy="1680791"/>
      </dsp:txXfrm>
    </dsp:sp>
    <dsp:sp modelId="{DFF2C0C0-D4A9-4CFE-8EA1-981A43E8BB1D}">
      <dsp:nvSpPr>
        <dsp:cNvPr id="0" name=""/>
        <dsp:cNvSpPr/>
      </dsp:nvSpPr>
      <dsp:spPr>
        <a:xfrm>
          <a:off x="0" y="5131977"/>
          <a:ext cx="4321998" cy="10654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kern="1200" dirty="0" smtClean="0"/>
            <a:t>Бензинов -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/>
            <a:t>21</a:t>
          </a:r>
          <a:r>
            <a:rPr lang="ru-RU" sz="2800" kern="1200" dirty="0" smtClean="0"/>
            <a:t> проба (1,8%)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/>
            <a:t>(</a:t>
          </a:r>
          <a:r>
            <a:rPr lang="ru-RU" sz="2000" i="1" kern="1200" dirty="0" smtClean="0"/>
            <a:t>в т.ч. по жалобам – 2 пробы)</a:t>
          </a:r>
          <a:endParaRPr lang="ru-RU" sz="2000" kern="1200" dirty="0"/>
        </a:p>
      </dsp:txBody>
      <dsp:txXfrm>
        <a:off x="0" y="5131977"/>
        <a:ext cx="4321998" cy="1065459"/>
      </dsp:txXfrm>
    </dsp:sp>
    <dsp:sp modelId="{CD62AA4E-CC17-4296-9C7B-D34DE1BC9AC9}">
      <dsp:nvSpPr>
        <dsp:cNvPr id="0" name=""/>
        <dsp:cNvSpPr/>
      </dsp:nvSpPr>
      <dsp:spPr>
        <a:xfrm>
          <a:off x="4321999" y="5131977"/>
          <a:ext cx="4321998" cy="10654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kern="1200" dirty="0" smtClean="0"/>
            <a:t>Дизельного топлива - 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/>
            <a:t>35</a:t>
          </a:r>
          <a:r>
            <a:rPr lang="ru-RU" sz="2800" kern="1200" dirty="0" smtClean="0"/>
            <a:t> проб (10,5%) 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/>
            <a:t>(</a:t>
          </a:r>
          <a:r>
            <a:rPr lang="ru-RU" sz="2000" i="1" kern="1200" dirty="0" smtClean="0"/>
            <a:t>в т.ч. по жалобам – 1 проба)</a:t>
          </a:r>
          <a:endParaRPr lang="ru-RU" sz="2000" kern="1200" dirty="0"/>
        </a:p>
      </dsp:txBody>
      <dsp:txXfrm>
        <a:off x="4321999" y="5131977"/>
        <a:ext cx="4321998" cy="1065459"/>
      </dsp:txXfrm>
    </dsp:sp>
    <dsp:sp modelId="{7F6ADB88-F93C-41A4-874A-321743D05BD9}">
      <dsp:nvSpPr>
        <dsp:cNvPr id="0" name=""/>
        <dsp:cNvSpPr/>
      </dsp:nvSpPr>
      <dsp:spPr>
        <a:xfrm rot="10800000">
          <a:off x="0" y="1768"/>
          <a:ext cx="8643998" cy="356233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3200" kern="1200" dirty="0" smtClean="0"/>
            <a:t>За 8 месяцев 2011 г.  отобрана и испытана всего - </a:t>
          </a:r>
          <a:r>
            <a:rPr lang="ru-RU" sz="3200" b="1" kern="1200" dirty="0" smtClean="0"/>
            <a:t>1501</a:t>
          </a:r>
          <a:r>
            <a:rPr lang="ru-RU" sz="3200" kern="1200" dirty="0" smtClean="0"/>
            <a:t> проба моторного топлива,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3200" kern="1200" dirty="0" smtClean="0"/>
            <a:t>в том числе </a:t>
          </a:r>
          <a:r>
            <a:rPr lang="ru-RU" sz="3200" i="0" kern="1200" dirty="0" smtClean="0"/>
            <a:t>по жалобам - 89 проб:</a:t>
          </a:r>
          <a:endParaRPr lang="ru-RU" sz="3200" i="0" kern="1200" dirty="0"/>
        </a:p>
      </dsp:txBody>
      <dsp:txXfrm>
        <a:off x="0" y="1768"/>
        <a:ext cx="8643998" cy="1250381"/>
      </dsp:txXfrm>
    </dsp:sp>
    <dsp:sp modelId="{16476405-1CA8-4F1C-9F23-863F20497FC1}">
      <dsp:nvSpPr>
        <dsp:cNvPr id="0" name=""/>
        <dsp:cNvSpPr/>
      </dsp:nvSpPr>
      <dsp:spPr>
        <a:xfrm>
          <a:off x="0" y="1252149"/>
          <a:ext cx="4321998" cy="10651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800" kern="1200" dirty="0" smtClean="0"/>
            <a:t>Бензинов - </a:t>
          </a:r>
          <a:r>
            <a:rPr lang="ru-RU" sz="2800" b="1" kern="1200" dirty="0" smtClean="0"/>
            <a:t>1168</a:t>
          </a:r>
          <a:r>
            <a:rPr lang="ru-RU" sz="2800" kern="1200" dirty="0" smtClean="0"/>
            <a:t> проб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/>
            <a:t>(</a:t>
          </a:r>
          <a:r>
            <a:rPr lang="ru-RU" sz="2000" i="1" kern="1200" dirty="0" smtClean="0"/>
            <a:t>в т.ч. по жалобам – 58 проб)</a:t>
          </a:r>
          <a:endParaRPr lang="ru-RU" sz="2000" i="1" kern="1200" dirty="0"/>
        </a:p>
      </dsp:txBody>
      <dsp:txXfrm>
        <a:off x="0" y="1252149"/>
        <a:ext cx="4321998" cy="1065139"/>
      </dsp:txXfrm>
    </dsp:sp>
    <dsp:sp modelId="{B6B4B31D-1CF3-49B7-9B96-78B023B73BCF}">
      <dsp:nvSpPr>
        <dsp:cNvPr id="0" name=""/>
        <dsp:cNvSpPr/>
      </dsp:nvSpPr>
      <dsp:spPr>
        <a:xfrm>
          <a:off x="4321999" y="1252149"/>
          <a:ext cx="4321998" cy="10651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800" kern="1200" dirty="0" smtClean="0"/>
            <a:t>Дизельного топлива-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800" kern="1200" dirty="0" smtClean="0"/>
            <a:t> </a:t>
          </a:r>
          <a:r>
            <a:rPr lang="ru-RU" sz="2800" b="1" kern="1200" dirty="0" smtClean="0"/>
            <a:t>333</a:t>
          </a:r>
          <a:r>
            <a:rPr lang="ru-RU" sz="2800" kern="1200" dirty="0" smtClean="0"/>
            <a:t> пробы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/>
            <a:t>(</a:t>
          </a:r>
          <a:r>
            <a:rPr lang="ru-RU" sz="2000" i="1" kern="1200" dirty="0" smtClean="0"/>
            <a:t>в т.ч. по жалобам – 31 проба)</a:t>
          </a:r>
          <a:endParaRPr lang="ru-RU" sz="2000" kern="1200" dirty="0"/>
        </a:p>
      </dsp:txBody>
      <dsp:txXfrm>
        <a:off x="4321999" y="1252149"/>
        <a:ext cx="4321998" cy="1065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483870"/>
          </a:xfrm>
          <a:prstGeom prst="rect">
            <a:avLst/>
          </a:prstGeom>
        </p:spPr>
        <p:txBody>
          <a:bodyPr vert="horz" lIns="94659" tIns="47329" rIns="94659" bIns="4732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483870"/>
          </a:xfrm>
          <a:prstGeom prst="rect">
            <a:avLst/>
          </a:prstGeom>
        </p:spPr>
        <p:txBody>
          <a:bodyPr vert="horz" lIns="94659" tIns="47329" rIns="94659" bIns="47329" rtlCol="0"/>
          <a:lstStyle>
            <a:lvl1pPr algn="r">
              <a:defRPr sz="1200"/>
            </a:lvl1pPr>
          </a:lstStyle>
          <a:p>
            <a:fld id="{55999044-F7AB-403A-9849-E5C7C2AADA5C}" type="datetimeFigureOut">
              <a:rPr lang="ru-RU" smtClean="0"/>
              <a:pPr/>
              <a:t>26.09.2011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5488"/>
            <a:ext cx="4837113" cy="3629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9" tIns="47329" rIns="94659" bIns="4732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596765"/>
            <a:ext cx="5510530" cy="4354830"/>
          </a:xfrm>
          <a:prstGeom prst="rect">
            <a:avLst/>
          </a:prstGeom>
        </p:spPr>
        <p:txBody>
          <a:bodyPr vert="horz" lIns="94659" tIns="47329" rIns="94659" bIns="4732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191850"/>
            <a:ext cx="2984871" cy="483870"/>
          </a:xfrm>
          <a:prstGeom prst="rect">
            <a:avLst/>
          </a:prstGeom>
        </p:spPr>
        <p:txBody>
          <a:bodyPr vert="horz" lIns="94659" tIns="47329" rIns="94659" bIns="4732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191850"/>
            <a:ext cx="2984871" cy="483870"/>
          </a:xfrm>
          <a:prstGeom prst="rect">
            <a:avLst/>
          </a:prstGeom>
        </p:spPr>
        <p:txBody>
          <a:bodyPr vert="horz" lIns="94659" tIns="47329" rIns="94659" bIns="47329" rtlCol="0" anchor="b"/>
          <a:lstStyle>
            <a:lvl1pPr algn="r">
              <a:defRPr sz="1200"/>
            </a:lvl1pPr>
          </a:lstStyle>
          <a:p>
            <a:fld id="{06C8BA79-D5F7-4452-B422-9631E995C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9D693-A797-4821-A159-B31BDD04A7E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9D693-A797-4821-A159-B31BDD04A7E0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430D-0A95-43EE-AF08-0F949F3605AD}" type="datetimeFigureOut">
              <a:rPr lang="ru-RU" smtClean="0"/>
              <a:pPr/>
              <a:t>26.09.2011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0F9F-A8BB-4D96-8BE7-77E19D1EA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430D-0A95-43EE-AF08-0F949F3605AD}" type="datetimeFigureOut">
              <a:rPr lang="ru-RU" smtClean="0"/>
              <a:pPr/>
              <a:t>26.09.2011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0F9F-A8BB-4D96-8BE7-77E19D1EA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430D-0A95-43EE-AF08-0F949F3605AD}" type="datetimeFigureOut">
              <a:rPr lang="ru-RU" smtClean="0"/>
              <a:pPr/>
              <a:t>26.09.2011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0F9F-A8BB-4D96-8BE7-77E19D1EA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430D-0A95-43EE-AF08-0F949F3605AD}" type="datetimeFigureOut">
              <a:rPr lang="ru-RU" smtClean="0"/>
              <a:pPr/>
              <a:t>26.09.2011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0F9F-A8BB-4D96-8BE7-77E19D1EA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430D-0A95-43EE-AF08-0F949F3605AD}" type="datetimeFigureOut">
              <a:rPr lang="ru-RU" smtClean="0"/>
              <a:pPr/>
              <a:t>26.09.2011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0F9F-A8BB-4D96-8BE7-77E19D1EA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430D-0A95-43EE-AF08-0F949F3605AD}" type="datetimeFigureOut">
              <a:rPr lang="ru-RU" smtClean="0"/>
              <a:pPr/>
              <a:t>26.09.2011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0F9F-A8BB-4D96-8BE7-77E19D1EA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430D-0A95-43EE-AF08-0F949F3605AD}" type="datetimeFigureOut">
              <a:rPr lang="ru-RU" smtClean="0"/>
              <a:pPr/>
              <a:t>26.09.2011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0F9F-A8BB-4D96-8BE7-77E19D1EA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430D-0A95-43EE-AF08-0F949F3605AD}" type="datetimeFigureOut">
              <a:rPr lang="ru-RU" smtClean="0"/>
              <a:pPr/>
              <a:t>26.09.2011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0F9F-A8BB-4D96-8BE7-77E19D1EA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430D-0A95-43EE-AF08-0F949F3605AD}" type="datetimeFigureOut">
              <a:rPr lang="ru-RU" smtClean="0"/>
              <a:pPr/>
              <a:t>26.09.2011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0F9F-A8BB-4D96-8BE7-77E19D1EA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430D-0A95-43EE-AF08-0F949F3605AD}" type="datetimeFigureOut">
              <a:rPr lang="ru-RU" smtClean="0"/>
              <a:pPr/>
              <a:t>26.09.2011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0F9F-A8BB-4D96-8BE7-77E19D1EA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5430D-0A95-43EE-AF08-0F949F3605AD}" type="datetimeFigureOut">
              <a:rPr lang="ru-RU" smtClean="0"/>
              <a:pPr/>
              <a:t>26.09.2011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0F9F-A8BB-4D96-8BE7-77E19D1EA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5430D-0A95-43EE-AF08-0F949F3605AD}" type="datetimeFigureOut">
              <a:rPr lang="ru-RU" smtClean="0"/>
              <a:pPr/>
              <a:t>26.09.2011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E0F9F-A8BB-4D96-8BE7-77E19D1EA3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143116"/>
            <a:ext cx="807249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«О ценовой ситуации на рынке нефтепродуктов в Республике Татарстан»</a:t>
            </a:r>
            <a:endParaRPr lang="ru-RU" sz="4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500042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35038"/>
            <a:r>
              <a:rPr lang="ru-RU" sz="2400" dirty="0" smtClean="0"/>
              <a:t>Государственное бюджетное учреждение</a:t>
            </a:r>
          </a:p>
          <a:p>
            <a:pPr algn="ctr" defTabSz="935038"/>
            <a:r>
              <a:rPr lang="ru-RU" sz="2400" dirty="0" smtClean="0"/>
              <a:t>«Управление по обеспечению рационального использования и качества топливно-энергетических ресурсов в Республике Татарстан»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9144000" cy="661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03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77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99" y="142852"/>
            <a:ext cx="9116701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9144000" cy="6161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0025"/>
            <a:ext cx="9144000" cy="6449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1571612"/>
          <a:ext cx="8858281" cy="4429157"/>
        </p:xfrm>
        <a:graphic>
          <a:graphicData uri="http://schemas.openxmlformats.org/drawingml/2006/table">
            <a:tbl>
              <a:tblPr/>
              <a:tblGrid>
                <a:gridCol w="1454984"/>
                <a:gridCol w="907224"/>
                <a:gridCol w="898667"/>
                <a:gridCol w="907224"/>
                <a:gridCol w="992812"/>
                <a:gridCol w="907224"/>
                <a:gridCol w="898667"/>
                <a:gridCol w="898667"/>
                <a:gridCol w="992812"/>
              </a:tblGrid>
              <a:tr h="4921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Марка топлива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+mn-lt"/>
                        </a:rPr>
                        <a:t>Республика Татарстан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latin typeface="+mn-lt"/>
                        </a:rPr>
                        <a:t>Российская Федерация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43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сентябрь 2010г.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август 2011г.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% изменения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сентябрь 2010г.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август 2011г.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% изменения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руб./литр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руб./литр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latin typeface="+mn-lt"/>
                        </a:rPr>
                        <a:t>Премиум-95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+mn-lt"/>
                        </a:rPr>
                        <a:t>23,95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+mn-lt"/>
                        </a:rPr>
                        <a:t>27,00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+mn-lt"/>
                        </a:rPr>
                        <a:t>12,7%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latin typeface="+mn-lt"/>
                        </a:rPr>
                        <a:t>средний процент по бензинам</a:t>
                      </a:r>
                      <a:r>
                        <a:rPr lang="ru-RU" sz="1800" b="1" i="0" u="none" strike="noStrike" dirty="0">
                          <a:latin typeface="+mn-lt"/>
                        </a:rPr>
                        <a:t> 16,3%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+mn-lt"/>
                        </a:rPr>
                        <a:t>24,69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+mn-lt"/>
                        </a:rPr>
                        <a:t>28,00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>
                          <a:latin typeface="+mn-lt"/>
                        </a:rPr>
                        <a:t>13,4%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0" i="1" u="none" strike="noStrike" dirty="0">
                          <a:latin typeface="+mn-lt"/>
                        </a:rPr>
                        <a:t>средний процент по бензинам</a:t>
                      </a:r>
                      <a:r>
                        <a:rPr lang="ru-RU" sz="1800" b="1" i="0" u="none" strike="noStrike" dirty="0">
                          <a:latin typeface="+mn-lt"/>
                        </a:rPr>
                        <a:t> 17,3%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latin typeface="+mn-lt"/>
                        </a:rPr>
                        <a:t>Регуляр-92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>
                          <a:latin typeface="+mn-lt"/>
                        </a:rPr>
                        <a:t>21,95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+mn-lt"/>
                        </a:rPr>
                        <a:t>25,50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+mn-lt"/>
                        </a:rPr>
                        <a:t>16,2%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>
                          <a:latin typeface="+mn-lt"/>
                        </a:rPr>
                        <a:t>22,76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+mn-lt"/>
                        </a:rPr>
                        <a:t>26,21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>
                          <a:latin typeface="+mn-lt"/>
                        </a:rPr>
                        <a:t>15,2%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latin typeface="+mn-lt"/>
                        </a:rPr>
                        <a:t>Нормаль-80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>
                          <a:latin typeface="+mn-lt"/>
                        </a:rPr>
                        <a:t>20,00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+mn-lt"/>
                        </a:rPr>
                        <a:t>24,00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+mn-lt"/>
                        </a:rPr>
                        <a:t>20,0%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>
                          <a:latin typeface="+mn-lt"/>
                        </a:rPr>
                        <a:t>19,57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+mn-lt"/>
                        </a:rPr>
                        <a:t>24,13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+mn-lt"/>
                        </a:rPr>
                        <a:t>23,3%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err="1">
                          <a:latin typeface="+mn-lt"/>
                        </a:rPr>
                        <a:t>Диз.топл.лет</a:t>
                      </a:r>
                      <a:r>
                        <a:rPr lang="ru-RU" sz="1800" b="0" i="0" u="none" strike="noStrike" dirty="0">
                          <a:latin typeface="+mn-lt"/>
                        </a:rPr>
                        <a:t>.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>
                          <a:latin typeface="+mn-lt"/>
                        </a:rPr>
                        <a:t>18,50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>
                          <a:latin typeface="+mn-lt"/>
                        </a:rPr>
                        <a:t>23,70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+mn-lt"/>
                        </a:rPr>
                        <a:t>28,1%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28,1%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>
                          <a:latin typeface="+mn-lt"/>
                        </a:rPr>
                        <a:t>19,21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+mn-lt"/>
                        </a:rPr>
                        <a:t>24,86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latin typeface="+mn-lt"/>
                        </a:rPr>
                        <a:t>29,4%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+mn-lt"/>
                        </a:rPr>
                        <a:t>29,4%</a:t>
                      </a:r>
                    </a:p>
                  </a:txBody>
                  <a:tcPr marL="8809" marR="8809" marT="88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14282" y="142852"/>
            <a:ext cx="864399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Динамика </a:t>
            </a:r>
          </a:p>
          <a:p>
            <a:pPr algn="ctr" fontAlgn="ctr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изменения розничных цен на моторное топливо </a:t>
            </a:r>
          </a:p>
          <a:p>
            <a:pPr algn="ctr" fontAlgn="ctr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с сентября 2010г. по август 2011г.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2"/>
          <p:cNvSpPr txBox="1">
            <a:spLocks noChangeArrowheads="1"/>
          </p:cNvSpPr>
          <p:nvPr/>
        </p:nvSpPr>
        <p:spPr bwMode="auto">
          <a:xfrm>
            <a:off x="0" y="1643050"/>
            <a:ext cx="1785918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400" b="1" dirty="0" smtClean="0">
                <a:solidFill>
                  <a:srgbClr val="FF00FF"/>
                </a:solidFill>
              </a:rPr>
              <a:t>(</a:t>
            </a:r>
            <a:r>
              <a:rPr lang="en-US" sz="1400" b="1" dirty="0" smtClean="0">
                <a:solidFill>
                  <a:srgbClr val="FF00FF"/>
                </a:solidFill>
              </a:rPr>
              <a:t>I</a:t>
            </a:r>
            <a:r>
              <a:rPr lang="ru-RU" sz="1400" b="1" dirty="0" smtClean="0">
                <a:solidFill>
                  <a:srgbClr val="FF00FF"/>
                </a:solidFill>
              </a:rPr>
              <a:t> – 26,60 = РТ+1,60руб.)</a:t>
            </a:r>
            <a:endParaRPr lang="en-US" sz="1400" b="1" dirty="0" smtClean="0">
              <a:solidFill>
                <a:srgbClr val="FF00FF"/>
              </a:solidFill>
            </a:endParaRPr>
          </a:p>
          <a:p>
            <a:pPr eaLnBrk="0" hangingPunct="0"/>
            <a:r>
              <a:rPr lang="en-US" sz="1400" b="1" dirty="0" smtClean="0"/>
              <a:t>I – </a:t>
            </a:r>
            <a:r>
              <a:rPr lang="ru-RU" sz="1400" b="1" dirty="0" smtClean="0"/>
              <a:t>25,90 – 2</a:t>
            </a:r>
          </a:p>
          <a:p>
            <a:pPr eaLnBrk="0" hangingPunct="0"/>
            <a:r>
              <a:rPr lang="ru-RU" sz="1400" b="1" dirty="0" smtClean="0">
                <a:solidFill>
                  <a:srgbClr val="FF00FF"/>
                </a:solidFill>
              </a:rPr>
              <a:t>(</a:t>
            </a:r>
            <a:r>
              <a:rPr lang="en-US" sz="1400" b="1" dirty="0" smtClean="0">
                <a:solidFill>
                  <a:srgbClr val="FF00FF"/>
                </a:solidFill>
              </a:rPr>
              <a:t>II</a:t>
            </a:r>
            <a:r>
              <a:rPr lang="ru-RU" sz="1400" b="1" dirty="0" smtClean="0">
                <a:solidFill>
                  <a:srgbClr val="FF00FF"/>
                </a:solidFill>
              </a:rPr>
              <a:t> – 25,70 = РТ+0,70руб.)</a:t>
            </a:r>
            <a:endParaRPr lang="ru-RU" sz="1400" b="1" dirty="0" smtClean="0"/>
          </a:p>
          <a:p>
            <a:pPr eaLnBrk="0" hangingPunct="0"/>
            <a:r>
              <a:rPr lang="en-US" sz="1400" b="1" dirty="0" smtClean="0"/>
              <a:t>II – </a:t>
            </a:r>
            <a:r>
              <a:rPr lang="ru-RU" sz="1400" b="1" dirty="0" smtClean="0"/>
              <a:t>25,60 – 1</a:t>
            </a:r>
          </a:p>
          <a:p>
            <a:pPr eaLnBrk="0" hangingPunct="0"/>
            <a:r>
              <a:rPr lang="ru-RU" sz="1400" b="1" dirty="0" smtClean="0">
                <a:solidFill>
                  <a:srgbClr val="FF00FF"/>
                </a:solidFill>
              </a:rPr>
              <a:t>(</a:t>
            </a:r>
            <a:r>
              <a:rPr lang="en-US" sz="1400" b="1" dirty="0" smtClean="0">
                <a:solidFill>
                  <a:srgbClr val="FF00FF"/>
                </a:solidFill>
              </a:rPr>
              <a:t>III</a:t>
            </a:r>
            <a:r>
              <a:rPr lang="ru-RU" sz="1400" b="1" dirty="0" smtClean="0">
                <a:solidFill>
                  <a:srgbClr val="FF00FF"/>
                </a:solidFill>
              </a:rPr>
              <a:t> – 25,50 = РТ+0,50руб.)</a:t>
            </a:r>
            <a:endParaRPr lang="en-US" sz="1400" b="1" dirty="0" smtClean="0">
              <a:solidFill>
                <a:srgbClr val="FF00FF"/>
              </a:solidFill>
            </a:endParaRPr>
          </a:p>
          <a:p>
            <a:pPr eaLnBrk="0" hangingPunct="0"/>
            <a:r>
              <a:rPr lang="en-US" sz="1400" b="1" dirty="0" smtClean="0"/>
              <a:t>III </a:t>
            </a:r>
            <a:r>
              <a:rPr lang="en-US" sz="1400" b="1" dirty="0"/>
              <a:t>– </a:t>
            </a:r>
            <a:r>
              <a:rPr lang="ru-RU" sz="1400" b="1" dirty="0" smtClean="0"/>
              <a:t>25,50 – 1</a:t>
            </a:r>
            <a:endParaRPr lang="en-US" sz="1400" b="1" dirty="0"/>
          </a:p>
          <a:p>
            <a:pPr eaLnBrk="0" hangingPunct="0"/>
            <a:r>
              <a:rPr lang="en-US" sz="1400" b="1" dirty="0"/>
              <a:t>IV – </a:t>
            </a:r>
            <a:r>
              <a:rPr lang="ru-RU" sz="1400" b="1" dirty="0" smtClean="0"/>
              <a:t>25,20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>
                <a:solidFill>
                  <a:srgbClr val="00CC00"/>
                </a:solidFill>
              </a:rPr>
              <a:t>V – </a:t>
            </a:r>
            <a:r>
              <a:rPr lang="ru-RU" sz="1400" b="1" dirty="0" smtClean="0">
                <a:solidFill>
                  <a:srgbClr val="00CC00"/>
                </a:solidFill>
              </a:rPr>
              <a:t>25,00 </a:t>
            </a:r>
            <a:r>
              <a:rPr lang="ru-RU" sz="1400" b="1" dirty="0">
                <a:solidFill>
                  <a:srgbClr val="00CC00"/>
                </a:solidFill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</a:rPr>
              <a:t>3 (РТ)</a:t>
            </a:r>
            <a:endParaRPr lang="en-US" sz="1400" b="1" dirty="0">
              <a:solidFill>
                <a:srgbClr val="00CC00"/>
              </a:solidFill>
            </a:endParaRPr>
          </a:p>
          <a:p>
            <a:pPr eaLnBrk="0" hangingPunct="0"/>
            <a:r>
              <a:rPr lang="en-US" sz="1400" b="1" dirty="0"/>
              <a:t>VI – </a:t>
            </a:r>
            <a:r>
              <a:rPr lang="ru-RU" sz="1400" b="1" dirty="0" smtClean="0"/>
              <a:t>24,80 – 1</a:t>
            </a:r>
            <a:endParaRPr lang="ru-RU" sz="1400" b="1" dirty="0"/>
          </a:p>
          <a:p>
            <a:pPr eaLnBrk="0" hangingPunct="0"/>
            <a:r>
              <a:rPr lang="en-US" sz="1400" b="1" dirty="0"/>
              <a:t>VII – </a:t>
            </a:r>
            <a:r>
              <a:rPr lang="ru-RU" sz="1400" b="1" dirty="0" smtClean="0"/>
              <a:t>24,70 – 1</a:t>
            </a:r>
            <a:endParaRPr lang="en-US" sz="1400" b="1" dirty="0"/>
          </a:p>
          <a:p>
            <a:pPr eaLnBrk="0" hangingPunct="0"/>
            <a:r>
              <a:rPr lang="en-US" sz="1400" b="1" dirty="0"/>
              <a:t>VIII – </a:t>
            </a:r>
            <a:r>
              <a:rPr lang="ru-RU" sz="1400" b="1" dirty="0" smtClean="0"/>
              <a:t>24,40 – 2</a:t>
            </a:r>
          </a:p>
          <a:p>
            <a:pPr eaLnBrk="0" hangingPunct="0"/>
            <a:r>
              <a:rPr lang="en-US" sz="1400" b="1" dirty="0" smtClean="0"/>
              <a:t>IX – </a:t>
            </a:r>
            <a:r>
              <a:rPr lang="ru-RU" sz="1400" b="1" dirty="0" smtClean="0"/>
              <a:t>23,40 – 2</a:t>
            </a:r>
          </a:p>
        </p:txBody>
      </p:sp>
      <p:graphicFrame>
        <p:nvGraphicFramePr>
          <p:cNvPr id="8" name="Object 0"/>
          <p:cNvGraphicFramePr>
            <a:graphicFrameLocks noChangeAspect="1"/>
          </p:cNvGraphicFramePr>
          <p:nvPr/>
        </p:nvGraphicFramePr>
        <p:xfrm>
          <a:off x="1571604" y="0"/>
          <a:ext cx="7572396" cy="6715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3" name="Text Box 3"/>
          <p:cNvSpPr txBox="1">
            <a:spLocks noChangeArrowheads="1"/>
          </p:cNvSpPr>
          <p:nvPr/>
        </p:nvSpPr>
        <p:spPr bwMode="auto">
          <a:xfrm rot="-5400000">
            <a:off x="1277024" y="3866456"/>
            <a:ext cx="8969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2055" name="Text Box 37"/>
          <p:cNvSpPr txBox="1">
            <a:spLocks noChangeArrowheads="1"/>
          </p:cNvSpPr>
          <p:nvPr/>
        </p:nvSpPr>
        <p:spPr bwMode="auto">
          <a:xfrm>
            <a:off x="2214546" y="1428736"/>
            <a:ext cx="31109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24,87 </a:t>
            </a:r>
            <a:r>
              <a:rPr lang="ru-RU" sz="1600" b="1" dirty="0"/>
              <a:t>руб./литр</a:t>
            </a:r>
            <a:r>
              <a:rPr lang="ru-RU" sz="1800" dirty="0"/>
              <a:t> </a:t>
            </a:r>
          </a:p>
        </p:txBody>
      </p:sp>
      <p:cxnSp>
        <p:nvCxnSpPr>
          <p:cNvPr id="7" name="Прямая со стрелкой 6"/>
          <p:cNvCxnSpPr/>
          <p:nvPr/>
        </p:nvCxnSpPr>
        <p:spPr bwMode="auto">
          <a:xfrm flipV="1">
            <a:off x="4643438" y="3643314"/>
            <a:ext cx="2000264" cy="50006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C00"/>
            </a:solidFill>
            <a:prstDash val="solid"/>
            <a:round/>
            <a:headEnd type="none" w="med" len="med"/>
            <a:tailEnd type="stealth" w="med" len="lg"/>
          </a:ln>
          <a:effectLst/>
        </p:spPr>
      </p:cxnSp>
      <p:sp>
        <p:nvSpPr>
          <p:cNvPr id="9" name="TextBox 8"/>
          <p:cNvSpPr txBox="1"/>
          <p:nvPr/>
        </p:nvSpPr>
        <p:spPr>
          <a:xfrm rot="20778271">
            <a:off x="4437489" y="3601871"/>
            <a:ext cx="210256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dirty="0" smtClean="0"/>
              <a:t>ООО «</a:t>
            </a:r>
            <a:r>
              <a:rPr lang="ru-RU" sz="1500" b="1" dirty="0" err="1" smtClean="0"/>
              <a:t>Автодорстрой</a:t>
            </a:r>
            <a:r>
              <a:rPr lang="ru-RU" sz="1500" b="1" dirty="0" smtClean="0"/>
              <a:t>»</a:t>
            </a:r>
            <a:endParaRPr lang="ru-RU" sz="1500" b="1" dirty="0"/>
          </a:p>
        </p:txBody>
      </p:sp>
      <p:sp>
        <p:nvSpPr>
          <p:cNvPr id="10" name="TextBox 9"/>
          <p:cNvSpPr txBox="1"/>
          <p:nvPr/>
        </p:nvSpPr>
        <p:spPr>
          <a:xfrm rot="20739761">
            <a:off x="4502386" y="4085067"/>
            <a:ext cx="270939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dirty="0" smtClean="0"/>
              <a:t>ОАО ХК «Татнефтепродукт»</a:t>
            </a:r>
            <a:endParaRPr lang="ru-RU" sz="1500" b="1" dirty="0"/>
          </a:p>
        </p:txBody>
      </p:sp>
      <p:sp>
        <p:nvSpPr>
          <p:cNvPr id="11" name="TextBox 10"/>
          <p:cNvSpPr txBox="1"/>
          <p:nvPr/>
        </p:nvSpPr>
        <p:spPr>
          <a:xfrm rot="20747274">
            <a:off x="5370129" y="4493601"/>
            <a:ext cx="18701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dirty="0" smtClean="0"/>
              <a:t>Ассоциация ПН РТ</a:t>
            </a:r>
            <a:endParaRPr lang="ru-RU" sz="1500" b="1" dirty="0"/>
          </a:p>
        </p:txBody>
      </p:sp>
      <p:cxnSp>
        <p:nvCxnSpPr>
          <p:cNvPr id="14" name="Прямая со стрелкой 13"/>
          <p:cNvCxnSpPr/>
          <p:nvPr/>
        </p:nvCxnSpPr>
        <p:spPr bwMode="auto">
          <a:xfrm flipV="1">
            <a:off x="4643438" y="4000504"/>
            <a:ext cx="2786082" cy="71438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C00"/>
            </a:solidFill>
            <a:prstDash val="solid"/>
            <a:round/>
            <a:headEnd type="none" w="med" len="med"/>
            <a:tailEnd type="stealth" w="med" len="lg"/>
          </a:ln>
          <a:effectLst/>
        </p:spPr>
      </p:cxnSp>
      <p:cxnSp>
        <p:nvCxnSpPr>
          <p:cNvPr id="16" name="Прямая со стрелкой 15"/>
          <p:cNvCxnSpPr/>
          <p:nvPr/>
        </p:nvCxnSpPr>
        <p:spPr bwMode="auto">
          <a:xfrm flipV="1">
            <a:off x="4643438" y="4143380"/>
            <a:ext cx="4071966" cy="107157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C00"/>
            </a:solidFill>
            <a:prstDash val="solid"/>
            <a:round/>
            <a:headEnd type="none" w="med" len="med"/>
            <a:tailEnd type="stealth" w="med" len="lg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42844" y="1000108"/>
            <a:ext cx="14225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551ACC"/>
                </a:solidFill>
              </a:rPr>
              <a:t>На 26.09.2011г.: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500034" y="0"/>
            <a:ext cx="84963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 smtClean="0"/>
              <a:t>Изменение розничных цен на автомобильный бензин Нормаль-80 (А-80) </a:t>
            </a:r>
          </a:p>
          <a:p>
            <a:pPr algn="ctr" eaLnBrk="0" hangingPunct="0"/>
            <a:r>
              <a:rPr lang="ru-RU" sz="1800" b="1" dirty="0" smtClean="0"/>
              <a:t>по предложениям ОАО ХК «Татнефтепродукт», Ассоциации предприятий нефтепродуктообеспечения РТ и ООО «</a:t>
            </a:r>
            <a:r>
              <a:rPr lang="ru-RU" sz="1800" b="1" dirty="0" err="1" smtClean="0"/>
              <a:t>Автодорстрой</a:t>
            </a:r>
            <a:r>
              <a:rPr lang="ru-RU" sz="1800" b="1" dirty="0" smtClean="0"/>
              <a:t>»</a:t>
            </a: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0" y="1428736"/>
            <a:ext cx="183515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" b="1" dirty="0" smtClean="0">
                <a:solidFill>
                  <a:srgbClr val="FF00FF"/>
                </a:solidFill>
              </a:rPr>
              <a:t>(</a:t>
            </a:r>
            <a:r>
              <a:rPr lang="en-US" sz="1400" b="1" dirty="0" smtClean="0">
                <a:solidFill>
                  <a:srgbClr val="FF00FF"/>
                </a:solidFill>
              </a:rPr>
              <a:t>I</a:t>
            </a:r>
            <a:r>
              <a:rPr lang="ru-RU" sz="1400" b="1" dirty="0" smtClean="0">
                <a:solidFill>
                  <a:srgbClr val="FF00FF"/>
                </a:solidFill>
              </a:rPr>
              <a:t> – 28,70 = РТ+1,80руб.)</a:t>
            </a:r>
            <a:endParaRPr lang="en-US" sz="1400" b="1" dirty="0" smtClean="0">
              <a:solidFill>
                <a:srgbClr val="FF00FF"/>
              </a:solidFill>
            </a:endParaRPr>
          </a:p>
          <a:p>
            <a:pPr eaLnBrk="0" hangingPunct="0"/>
            <a:r>
              <a:rPr lang="ru-RU" sz="1400" b="1" dirty="0" smtClean="0">
                <a:solidFill>
                  <a:srgbClr val="FF00FF"/>
                </a:solidFill>
              </a:rPr>
              <a:t>(</a:t>
            </a:r>
            <a:r>
              <a:rPr lang="en-US" sz="1400" b="1" dirty="0" smtClean="0">
                <a:solidFill>
                  <a:srgbClr val="FF00FF"/>
                </a:solidFill>
              </a:rPr>
              <a:t>I</a:t>
            </a:r>
            <a:r>
              <a:rPr lang="ru-RU" sz="1400" b="1" dirty="0" smtClean="0">
                <a:solidFill>
                  <a:srgbClr val="FF00FF"/>
                </a:solidFill>
              </a:rPr>
              <a:t> – 28,50 = РТ+1,60руб.)</a:t>
            </a:r>
            <a:endParaRPr lang="en-US" sz="1400" b="1" dirty="0" smtClean="0">
              <a:solidFill>
                <a:srgbClr val="FF00FF"/>
              </a:solidFill>
            </a:endParaRPr>
          </a:p>
          <a:p>
            <a:pPr eaLnBrk="0" hangingPunct="0"/>
            <a:r>
              <a:rPr lang="en-US" sz="1400" b="1" dirty="0" smtClean="0"/>
              <a:t>I </a:t>
            </a:r>
            <a:r>
              <a:rPr lang="en-US" sz="1400" b="1" dirty="0"/>
              <a:t>– </a:t>
            </a:r>
            <a:r>
              <a:rPr lang="en-US" sz="1400" b="1" dirty="0" smtClean="0"/>
              <a:t>2</a:t>
            </a:r>
            <a:r>
              <a:rPr lang="ru-RU" sz="1400" b="1" dirty="0" smtClean="0"/>
              <a:t>8,50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ru-RU" sz="1400" b="1" dirty="0" smtClean="0">
                <a:solidFill>
                  <a:srgbClr val="FF00FF"/>
                </a:solidFill>
              </a:rPr>
              <a:t>(</a:t>
            </a:r>
            <a:r>
              <a:rPr lang="en-US" sz="1400" b="1" dirty="0" smtClean="0">
                <a:solidFill>
                  <a:srgbClr val="FF00FF"/>
                </a:solidFill>
              </a:rPr>
              <a:t>II</a:t>
            </a:r>
            <a:r>
              <a:rPr lang="ru-RU" sz="1400" b="1" dirty="0" smtClean="0">
                <a:solidFill>
                  <a:srgbClr val="FF00FF"/>
                </a:solidFill>
              </a:rPr>
              <a:t> – 28,00 = РТ+1,10руб.)</a:t>
            </a:r>
            <a:endParaRPr lang="en-US" sz="1400" b="1" dirty="0" smtClean="0">
              <a:solidFill>
                <a:srgbClr val="FF00FF"/>
              </a:solidFill>
            </a:endParaRPr>
          </a:p>
          <a:p>
            <a:pPr eaLnBrk="0" hangingPunct="0"/>
            <a:r>
              <a:rPr lang="en-US" sz="1400" b="1" dirty="0" smtClean="0"/>
              <a:t>II </a:t>
            </a:r>
            <a:r>
              <a:rPr lang="en-US" sz="1400" b="1" dirty="0"/>
              <a:t>– </a:t>
            </a:r>
            <a:r>
              <a:rPr lang="ru-RU" sz="1400" b="1" dirty="0" smtClean="0"/>
              <a:t>28,00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III – </a:t>
            </a:r>
            <a:r>
              <a:rPr lang="ru-RU" sz="1400" b="1" dirty="0" smtClean="0"/>
              <a:t>27,95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IV – </a:t>
            </a:r>
            <a:r>
              <a:rPr lang="ru-RU" sz="1400" b="1" dirty="0" smtClean="0"/>
              <a:t>27,50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V </a:t>
            </a:r>
            <a:r>
              <a:rPr lang="en-US" sz="1400" b="1" dirty="0">
                <a:solidFill>
                  <a:srgbClr val="00CC00"/>
                </a:solidFill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</a:rPr>
              <a:t>26,90 – 4 (РТ)</a:t>
            </a:r>
          </a:p>
          <a:p>
            <a:pPr eaLnBrk="0" hangingPunct="0"/>
            <a:r>
              <a:rPr lang="en-US" sz="1400" b="1" dirty="0" smtClean="0"/>
              <a:t>VI –</a:t>
            </a:r>
            <a:r>
              <a:rPr lang="ru-RU" sz="1400" b="1" dirty="0" smtClean="0"/>
              <a:t> 26,85 – 1</a:t>
            </a:r>
            <a:endParaRPr lang="en-US" sz="1400" b="1" dirty="0" smtClean="0"/>
          </a:p>
          <a:p>
            <a:pPr eaLnBrk="0" hangingPunct="0"/>
            <a:r>
              <a:rPr lang="en-US" sz="1400" b="1" dirty="0" smtClean="0"/>
              <a:t>VII </a:t>
            </a:r>
            <a:r>
              <a:rPr lang="ru-RU" sz="1400" b="1" dirty="0" smtClean="0"/>
              <a:t>– 26,80 – 1</a:t>
            </a:r>
          </a:p>
          <a:p>
            <a:pPr eaLnBrk="0" hangingPunct="0"/>
            <a:r>
              <a:rPr lang="en-US" sz="1400" b="1" dirty="0" smtClean="0"/>
              <a:t>VIII</a:t>
            </a:r>
            <a:r>
              <a:rPr lang="ru-RU" sz="1400" b="1" dirty="0" smtClean="0"/>
              <a:t> </a:t>
            </a:r>
            <a:r>
              <a:rPr lang="ru-RU" sz="1400" b="1" dirty="0"/>
              <a:t>– </a:t>
            </a:r>
            <a:r>
              <a:rPr lang="ru-RU" sz="1400" b="1" dirty="0" smtClean="0"/>
              <a:t>26,60 – 1</a:t>
            </a:r>
            <a:endParaRPr lang="ru-RU" sz="1400" b="1" dirty="0"/>
          </a:p>
          <a:p>
            <a:pPr eaLnBrk="0" hangingPunct="0"/>
            <a:r>
              <a:rPr lang="en-US" sz="1400" b="1" dirty="0"/>
              <a:t>IX</a:t>
            </a:r>
            <a:r>
              <a:rPr lang="ru-RU" sz="1400" b="1" dirty="0"/>
              <a:t> – </a:t>
            </a:r>
            <a:r>
              <a:rPr lang="ru-RU" sz="1400" b="1" dirty="0" smtClean="0"/>
              <a:t>26,05 – 1</a:t>
            </a:r>
          </a:p>
          <a:p>
            <a:pPr eaLnBrk="0" hangingPunct="0"/>
            <a:r>
              <a:rPr lang="en-US" sz="1400" b="1" dirty="0" smtClean="0"/>
              <a:t>X – </a:t>
            </a:r>
            <a:r>
              <a:rPr lang="ru-RU" sz="1400" b="1" dirty="0" smtClean="0"/>
              <a:t>26,00 – 1</a:t>
            </a:r>
          </a:p>
          <a:p>
            <a:pPr eaLnBrk="0" hangingPunct="0"/>
            <a:r>
              <a:rPr lang="en-US" sz="1400" b="1" dirty="0" smtClean="0"/>
              <a:t>XI</a:t>
            </a:r>
            <a:r>
              <a:rPr lang="ru-RU" sz="1400" b="1" dirty="0" smtClean="0"/>
              <a:t> – 25,30 – 1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357290" y="0"/>
          <a:ext cx="7786710" cy="6715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5"/>
          <p:cNvSpPr txBox="1">
            <a:spLocks noChangeArrowheads="1"/>
          </p:cNvSpPr>
          <p:nvPr/>
        </p:nvSpPr>
        <p:spPr bwMode="auto">
          <a:xfrm rot="-5400000">
            <a:off x="1061222" y="4153696"/>
            <a:ext cx="896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2285984" y="1428736"/>
            <a:ext cx="31045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26,94 </a:t>
            </a:r>
            <a:r>
              <a:rPr lang="ru-RU" sz="1600" b="1" dirty="0"/>
              <a:t>руб./литр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44" y="1000108"/>
            <a:ext cx="14225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551ACC"/>
                </a:solidFill>
              </a:rPr>
              <a:t>На 26.09.2011г.: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500034" y="0"/>
            <a:ext cx="84963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 smtClean="0"/>
              <a:t>Изменение розничных цен на автомобильный бензин Регуляр-92 (АИ-92) </a:t>
            </a:r>
          </a:p>
          <a:p>
            <a:pPr algn="ctr" eaLnBrk="0" hangingPunct="0"/>
            <a:r>
              <a:rPr lang="ru-RU" sz="1800" b="1" dirty="0" smtClean="0"/>
              <a:t>по предложениям ОАО ХК «Татнефтепродукт», Ассоциации предприятий нефтепродуктообеспечения РТ и ООО «</a:t>
            </a:r>
            <a:r>
              <a:rPr lang="ru-RU" sz="1800" b="1" dirty="0" err="1" smtClean="0"/>
              <a:t>Автодорстрой</a:t>
            </a:r>
            <a:r>
              <a:rPr lang="ru-RU" sz="1800" b="1" dirty="0" smtClean="0"/>
              <a:t>»</a:t>
            </a:r>
            <a:endParaRPr lang="ru-RU" sz="1800" b="1" dirty="0"/>
          </a:p>
        </p:txBody>
      </p:sp>
      <p:sp>
        <p:nvSpPr>
          <p:cNvPr id="13" name="TextBox 12"/>
          <p:cNvSpPr txBox="1"/>
          <p:nvPr/>
        </p:nvSpPr>
        <p:spPr>
          <a:xfrm rot="20732180">
            <a:off x="4866118" y="4030499"/>
            <a:ext cx="210256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dirty="0" smtClean="0"/>
              <a:t>ООО «</a:t>
            </a:r>
            <a:r>
              <a:rPr lang="ru-RU" sz="1500" b="1" dirty="0" err="1" smtClean="0"/>
              <a:t>Автодорстрой</a:t>
            </a:r>
            <a:r>
              <a:rPr lang="ru-RU" sz="1500" b="1" dirty="0" smtClean="0"/>
              <a:t>»</a:t>
            </a:r>
            <a:endParaRPr lang="ru-RU" sz="1500" b="1" dirty="0"/>
          </a:p>
        </p:txBody>
      </p:sp>
      <p:sp>
        <p:nvSpPr>
          <p:cNvPr id="14" name="TextBox 13"/>
          <p:cNvSpPr txBox="1"/>
          <p:nvPr/>
        </p:nvSpPr>
        <p:spPr>
          <a:xfrm rot="20681801">
            <a:off x="4426944" y="3473680"/>
            <a:ext cx="270939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dirty="0" smtClean="0"/>
              <a:t>ОАО ХК «Татнефтепродукт»</a:t>
            </a:r>
            <a:endParaRPr lang="ru-RU" sz="1500" b="1" dirty="0"/>
          </a:p>
        </p:txBody>
      </p:sp>
      <p:sp>
        <p:nvSpPr>
          <p:cNvPr id="15" name="TextBox 14"/>
          <p:cNvSpPr txBox="1"/>
          <p:nvPr/>
        </p:nvSpPr>
        <p:spPr>
          <a:xfrm rot="20673750">
            <a:off x="5370129" y="4493601"/>
            <a:ext cx="18701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dirty="0" smtClean="0"/>
              <a:t>Ассоциация ПН РТ</a:t>
            </a:r>
            <a:endParaRPr lang="ru-RU" sz="1500" b="1" dirty="0"/>
          </a:p>
        </p:txBody>
      </p:sp>
      <p:cxnSp>
        <p:nvCxnSpPr>
          <p:cNvPr id="16" name="Прямая со стрелкой 15"/>
          <p:cNvCxnSpPr/>
          <p:nvPr/>
        </p:nvCxnSpPr>
        <p:spPr bwMode="auto">
          <a:xfrm flipV="1">
            <a:off x="4500562" y="3357562"/>
            <a:ext cx="2928958" cy="78581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C00"/>
            </a:solidFill>
            <a:prstDash val="solid"/>
            <a:round/>
            <a:headEnd type="none" w="med" len="med"/>
            <a:tailEnd type="stealth" w="med" len="lg"/>
          </a:ln>
          <a:effectLst/>
        </p:spPr>
      </p:cxnSp>
      <p:cxnSp>
        <p:nvCxnSpPr>
          <p:cNvPr id="20" name="Прямая со стрелкой 19"/>
          <p:cNvCxnSpPr/>
          <p:nvPr/>
        </p:nvCxnSpPr>
        <p:spPr bwMode="auto">
          <a:xfrm flipV="1">
            <a:off x="4500562" y="3714752"/>
            <a:ext cx="3786214" cy="10001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C00"/>
            </a:solidFill>
            <a:prstDash val="solid"/>
            <a:round/>
            <a:headEnd type="none" w="med" len="med"/>
            <a:tailEnd type="stealth" w="med" len="lg"/>
          </a:ln>
          <a:effectLst/>
        </p:spPr>
      </p:cxnSp>
      <p:cxnSp>
        <p:nvCxnSpPr>
          <p:cNvPr id="21" name="Прямая со стрелкой 20"/>
          <p:cNvCxnSpPr/>
          <p:nvPr/>
        </p:nvCxnSpPr>
        <p:spPr bwMode="auto">
          <a:xfrm flipV="1">
            <a:off x="4500562" y="4143380"/>
            <a:ext cx="4214842" cy="114300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C00"/>
            </a:solidFill>
            <a:prstDash val="solid"/>
            <a:round/>
            <a:headEnd type="none" w="med" len="med"/>
            <a:tailEnd type="stealth" w="med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643042" y="0"/>
          <a:ext cx="7500958" cy="6715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1500174"/>
            <a:ext cx="205105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" b="1" dirty="0" smtClean="0">
                <a:solidFill>
                  <a:srgbClr val="FF00FF"/>
                </a:solidFill>
              </a:rPr>
              <a:t>(</a:t>
            </a:r>
            <a:r>
              <a:rPr lang="en-US" sz="1400" b="1" dirty="0" smtClean="0">
                <a:solidFill>
                  <a:srgbClr val="FF00FF"/>
                </a:solidFill>
              </a:rPr>
              <a:t>I</a:t>
            </a:r>
            <a:r>
              <a:rPr lang="ru-RU" sz="1400" b="1" dirty="0" smtClean="0">
                <a:solidFill>
                  <a:srgbClr val="FF00FF"/>
                </a:solidFill>
              </a:rPr>
              <a:t> – 30,30 = РТ+1,60руб.)</a:t>
            </a:r>
            <a:endParaRPr lang="en-US" sz="1400" b="1" dirty="0" smtClean="0">
              <a:solidFill>
                <a:srgbClr val="FF00FF"/>
              </a:solidFill>
            </a:endParaRPr>
          </a:p>
          <a:p>
            <a:pPr eaLnBrk="0" hangingPunct="0"/>
            <a:r>
              <a:rPr lang="ru-RU" sz="1400" b="1" dirty="0" smtClean="0">
                <a:solidFill>
                  <a:srgbClr val="FF00FF"/>
                </a:solidFill>
              </a:rPr>
              <a:t>(</a:t>
            </a:r>
            <a:r>
              <a:rPr lang="en-US" sz="1400" b="1" dirty="0" smtClean="0">
                <a:solidFill>
                  <a:srgbClr val="FF00FF"/>
                </a:solidFill>
              </a:rPr>
              <a:t>I</a:t>
            </a:r>
            <a:r>
              <a:rPr lang="ru-RU" sz="1400" b="1" dirty="0" smtClean="0">
                <a:solidFill>
                  <a:srgbClr val="FF00FF"/>
                </a:solidFill>
              </a:rPr>
              <a:t> – 30,00 = РТ+1,30руб.)</a:t>
            </a:r>
            <a:endParaRPr lang="en-US" sz="1400" b="1" dirty="0" smtClean="0">
              <a:solidFill>
                <a:srgbClr val="FF00FF"/>
              </a:solidFill>
            </a:endParaRPr>
          </a:p>
          <a:p>
            <a:pPr eaLnBrk="0" hangingPunct="0"/>
            <a:r>
              <a:rPr lang="en-US" sz="1400" b="1" dirty="0" smtClean="0"/>
              <a:t>I</a:t>
            </a:r>
            <a:r>
              <a:rPr lang="ru-RU" sz="1400" b="1" dirty="0" smtClean="0"/>
              <a:t> – 29,95 – 1</a:t>
            </a:r>
          </a:p>
          <a:p>
            <a:pPr eaLnBrk="0" hangingPunct="0"/>
            <a:r>
              <a:rPr lang="en-US" sz="1400" b="1" dirty="0" smtClean="0"/>
              <a:t>II </a:t>
            </a:r>
            <a:r>
              <a:rPr lang="en-US" sz="1400" b="1" dirty="0"/>
              <a:t>– </a:t>
            </a:r>
            <a:r>
              <a:rPr lang="ru-RU" sz="1400" b="1" dirty="0" smtClean="0"/>
              <a:t>29,90 – 1</a:t>
            </a:r>
            <a:endParaRPr lang="ru-RU" sz="1400" b="1" dirty="0"/>
          </a:p>
          <a:p>
            <a:pPr eaLnBrk="0" hangingPunct="0"/>
            <a:r>
              <a:rPr lang="en-US" sz="1400" b="1" dirty="0" smtClean="0"/>
              <a:t>III </a:t>
            </a:r>
            <a:r>
              <a:rPr lang="en-US" sz="1400" b="1" dirty="0"/>
              <a:t>– </a:t>
            </a:r>
            <a:r>
              <a:rPr lang="ru-RU" sz="1400" b="1" dirty="0" smtClean="0"/>
              <a:t>29,50 – 2</a:t>
            </a:r>
            <a:endParaRPr lang="en-US" sz="1400" b="1" dirty="0"/>
          </a:p>
          <a:p>
            <a:pPr eaLnBrk="0" hangingPunct="0"/>
            <a:r>
              <a:rPr lang="ru-RU" sz="1400" b="1" dirty="0" smtClean="0">
                <a:solidFill>
                  <a:srgbClr val="FF00FF"/>
                </a:solidFill>
              </a:rPr>
              <a:t>(</a:t>
            </a:r>
            <a:r>
              <a:rPr lang="en-US" sz="1400" b="1" dirty="0" smtClean="0">
                <a:solidFill>
                  <a:srgbClr val="FF00FF"/>
                </a:solidFill>
              </a:rPr>
              <a:t>IV</a:t>
            </a:r>
            <a:r>
              <a:rPr lang="ru-RU" sz="1400" b="1" dirty="0" smtClean="0">
                <a:solidFill>
                  <a:srgbClr val="FF00FF"/>
                </a:solidFill>
              </a:rPr>
              <a:t> – 29,00 = РТ+0,30руб.)</a:t>
            </a:r>
            <a:endParaRPr lang="en-US" sz="1400" b="1" dirty="0" smtClean="0">
              <a:solidFill>
                <a:srgbClr val="FF00FF"/>
              </a:solidFill>
            </a:endParaRPr>
          </a:p>
          <a:p>
            <a:pPr eaLnBrk="0" hangingPunct="0"/>
            <a:r>
              <a:rPr lang="en-US" sz="1400" b="1" dirty="0" smtClean="0"/>
              <a:t>IV – </a:t>
            </a:r>
            <a:r>
              <a:rPr lang="ru-RU" sz="1400" b="1" dirty="0" smtClean="0"/>
              <a:t>29,00 – 1</a:t>
            </a:r>
          </a:p>
          <a:p>
            <a:pPr eaLnBrk="0" hangingPunct="0"/>
            <a:r>
              <a:rPr lang="en-US" sz="1400" b="1" dirty="0" smtClean="0"/>
              <a:t>V</a:t>
            </a:r>
            <a:r>
              <a:rPr lang="ru-RU" sz="1400" b="1" dirty="0" smtClean="0"/>
              <a:t> </a:t>
            </a:r>
            <a:r>
              <a:rPr lang="ru-RU" sz="1400" b="1" dirty="0"/>
              <a:t>– </a:t>
            </a:r>
            <a:r>
              <a:rPr lang="ru-RU" sz="1400" b="1" dirty="0" smtClean="0"/>
              <a:t>28,95 – 1</a:t>
            </a:r>
            <a:endParaRPr lang="en-US" sz="1400" b="1" dirty="0"/>
          </a:p>
          <a:p>
            <a:pPr eaLnBrk="0" hangingPunct="0"/>
            <a:r>
              <a:rPr lang="en-US" sz="1400" b="1" dirty="0" smtClean="0">
                <a:solidFill>
                  <a:srgbClr val="00CC00"/>
                </a:solidFill>
              </a:rPr>
              <a:t>VI </a:t>
            </a:r>
            <a:r>
              <a:rPr lang="en-US" sz="1400" b="1" dirty="0">
                <a:solidFill>
                  <a:srgbClr val="00CC00"/>
                </a:solidFill>
              </a:rPr>
              <a:t>– </a:t>
            </a:r>
            <a:r>
              <a:rPr lang="ru-RU" sz="1400" b="1" dirty="0" smtClean="0">
                <a:solidFill>
                  <a:srgbClr val="00CC00"/>
                </a:solidFill>
              </a:rPr>
              <a:t>28,70 – 1 (РТ)</a:t>
            </a:r>
            <a:endParaRPr lang="ru-RU" sz="1400" b="1" dirty="0">
              <a:solidFill>
                <a:srgbClr val="00CC00"/>
              </a:solidFill>
            </a:endParaRPr>
          </a:p>
          <a:p>
            <a:pPr eaLnBrk="0" hangingPunct="0"/>
            <a:r>
              <a:rPr lang="en-US" sz="1400" b="1" dirty="0" smtClean="0"/>
              <a:t>VII </a:t>
            </a:r>
            <a:r>
              <a:rPr lang="en-US" sz="1400" b="1" dirty="0"/>
              <a:t>– </a:t>
            </a:r>
            <a:r>
              <a:rPr lang="ru-RU" sz="1400" b="1" dirty="0" smtClean="0"/>
              <a:t>28,50 – 2</a:t>
            </a:r>
            <a:endParaRPr lang="ru-RU" sz="1400" b="1" dirty="0"/>
          </a:p>
          <a:p>
            <a:pPr eaLnBrk="0" hangingPunct="0"/>
            <a:r>
              <a:rPr lang="en-US" sz="1400" b="1" dirty="0" smtClean="0"/>
              <a:t>VIII </a:t>
            </a:r>
            <a:r>
              <a:rPr lang="en-US" sz="1400" b="1" dirty="0"/>
              <a:t>– </a:t>
            </a:r>
            <a:r>
              <a:rPr lang="ru-RU" sz="1400" b="1" dirty="0" smtClean="0"/>
              <a:t>28,40 – 1</a:t>
            </a:r>
            <a:endParaRPr lang="en-US" sz="1400" b="1" dirty="0"/>
          </a:p>
          <a:p>
            <a:pPr eaLnBrk="0" hangingPunct="0"/>
            <a:r>
              <a:rPr lang="en-US" sz="1400" b="1" dirty="0" smtClean="0"/>
              <a:t>IX </a:t>
            </a:r>
            <a:r>
              <a:rPr lang="en-US" sz="1400" b="1" dirty="0"/>
              <a:t>– </a:t>
            </a:r>
            <a:r>
              <a:rPr lang="ru-RU" sz="1400" b="1" dirty="0" smtClean="0"/>
              <a:t>28,30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– 28,10 – 1</a:t>
            </a:r>
          </a:p>
          <a:p>
            <a:pPr eaLnBrk="0" hangingPunct="0"/>
            <a:r>
              <a:rPr lang="en-US" sz="1400" b="1" dirty="0" smtClean="0"/>
              <a:t>XI</a:t>
            </a:r>
            <a:r>
              <a:rPr lang="ru-RU" sz="1400" b="1" dirty="0" smtClean="0"/>
              <a:t> – 28,05 – 1 </a:t>
            </a:r>
            <a:endParaRPr lang="en-US" sz="1400" b="1" dirty="0" smtClean="0"/>
          </a:p>
          <a:p>
            <a:pPr eaLnBrk="0" hangingPunct="0"/>
            <a:r>
              <a:rPr lang="en-US" sz="1400" b="1" dirty="0" smtClean="0"/>
              <a:t>XII</a:t>
            </a:r>
            <a:r>
              <a:rPr lang="ru-RU" sz="1400" b="1" dirty="0" smtClean="0"/>
              <a:t> – 27,00 – 1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 rot="-5400000">
            <a:off x="1132660" y="3010688"/>
            <a:ext cx="896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357422" y="1428736"/>
            <a:ext cx="31045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28,74 </a:t>
            </a:r>
            <a:r>
              <a:rPr lang="ru-RU" sz="1600" b="1" dirty="0"/>
              <a:t>руб./литр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844" y="1000108"/>
            <a:ext cx="14225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551ACC"/>
                </a:solidFill>
              </a:rPr>
              <a:t>На 26.09.2011г.: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500034" y="0"/>
            <a:ext cx="84963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 smtClean="0"/>
              <a:t>Изменение розничных цен на автомобильный бензин Премиум-95 (АИ-95) </a:t>
            </a:r>
          </a:p>
          <a:p>
            <a:pPr algn="ctr" eaLnBrk="0" hangingPunct="0"/>
            <a:r>
              <a:rPr lang="ru-RU" sz="1800" b="1" dirty="0" smtClean="0"/>
              <a:t>по предложениям ОАО ХК «Татнефтепродукт», Ассоциации предприятий нефтепродуктообеспечения РТ и ООО «</a:t>
            </a:r>
            <a:r>
              <a:rPr lang="ru-RU" sz="1800" b="1" dirty="0" err="1" smtClean="0"/>
              <a:t>Автодорстрой</a:t>
            </a:r>
            <a:r>
              <a:rPr lang="ru-RU" sz="1800" b="1" dirty="0" smtClean="0"/>
              <a:t>»</a:t>
            </a:r>
            <a:endParaRPr lang="ru-RU" sz="1800" b="1" dirty="0"/>
          </a:p>
        </p:txBody>
      </p:sp>
      <p:cxnSp>
        <p:nvCxnSpPr>
          <p:cNvPr id="15" name="Прямая со стрелкой 14"/>
          <p:cNvCxnSpPr/>
          <p:nvPr/>
        </p:nvCxnSpPr>
        <p:spPr bwMode="auto">
          <a:xfrm flipV="1">
            <a:off x="5000628" y="3357562"/>
            <a:ext cx="1285884" cy="35719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C00"/>
            </a:solidFill>
            <a:prstDash val="solid"/>
            <a:round/>
            <a:headEnd type="none" w="med" len="med"/>
            <a:tailEnd type="stealth" w="med" len="lg"/>
          </a:ln>
          <a:effectLst/>
        </p:spPr>
      </p:cxnSp>
      <p:cxnSp>
        <p:nvCxnSpPr>
          <p:cNvPr id="16" name="Прямая со стрелкой 15"/>
          <p:cNvCxnSpPr/>
          <p:nvPr/>
        </p:nvCxnSpPr>
        <p:spPr bwMode="auto">
          <a:xfrm flipV="1">
            <a:off x="5000628" y="3357562"/>
            <a:ext cx="3286148" cy="92869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C00"/>
            </a:solidFill>
            <a:prstDash val="solid"/>
            <a:round/>
            <a:headEnd type="none" w="med" len="med"/>
            <a:tailEnd type="stealth" w="med" len="lg"/>
          </a:ln>
          <a:effectLst/>
        </p:spPr>
      </p:cxnSp>
      <p:cxnSp>
        <p:nvCxnSpPr>
          <p:cNvPr id="17" name="Прямая со стрелкой 16"/>
          <p:cNvCxnSpPr/>
          <p:nvPr/>
        </p:nvCxnSpPr>
        <p:spPr bwMode="auto">
          <a:xfrm flipV="1">
            <a:off x="5000628" y="3857628"/>
            <a:ext cx="3714776" cy="10001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C00"/>
            </a:solidFill>
            <a:prstDash val="solid"/>
            <a:round/>
            <a:headEnd type="none" w="med" len="med"/>
            <a:tailEnd type="stealth" w="med" len="lg"/>
          </a:ln>
          <a:effectLst/>
        </p:spPr>
      </p:cxnSp>
      <p:sp>
        <p:nvSpPr>
          <p:cNvPr id="24" name="TextBox 23"/>
          <p:cNvSpPr txBox="1"/>
          <p:nvPr/>
        </p:nvSpPr>
        <p:spPr>
          <a:xfrm rot="20681801">
            <a:off x="4423735" y="3209311"/>
            <a:ext cx="270939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dirty="0" smtClean="0"/>
              <a:t>ОАО ХК «Татнефтепродукт»</a:t>
            </a:r>
            <a:endParaRPr lang="ru-RU" sz="1500" b="1" dirty="0"/>
          </a:p>
        </p:txBody>
      </p:sp>
      <p:sp>
        <p:nvSpPr>
          <p:cNvPr id="25" name="TextBox 24"/>
          <p:cNvSpPr txBox="1"/>
          <p:nvPr/>
        </p:nvSpPr>
        <p:spPr>
          <a:xfrm rot="20653125">
            <a:off x="5079105" y="3615015"/>
            <a:ext cx="210256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dirty="0" smtClean="0"/>
              <a:t>ООО «</a:t>
            </a:r>
            <a:r>
              <a:rPr lang="ru-RU" sz="1500" b="1" dirty="0" err="1" smtClean="0"/>
              <a:t>Автодорстрой</a:t>
            </a:r>
            <a:r>
              <a:rPr lang="ru-RU" sz="1500" b="1" dirty="0" smtClean="0"/>
              <a:t>»</a:t>
            </a:r>
            <a:endParaRPr lang="ru-RU" sz="1500" b="1" dirty="0"/>
          </a:p>
        </p:txBody>
      </p:sp>
      <p:sp>
        <p:nvSpPr>
          <p:cNvPr id="26" name="TextBox 25"/>
          <p:cNvSpPr txBox="1"/>
          <p:nvPr/>
        </p:nvSpPr>
        <p:spPr>
          <a:xfrm rot="20673750">
            <a:off x="5509968" y="4172147"/>
            <a:ext cx="18701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dirty="0" smtClean="0"/>
              <a:t>Ассоциация ПН РТ</a:t>
            </a:r>
            <a:endParaRPr lang="ru-RU" sz="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2"/>
          <p:cNvSpPr txBox="1">
            <a:spLocks noChangeArrowheads="1"/>
          </p:cNvSpPr>
          <p:nvPr/>
        </p:nvSpPr>
        <p:spPr bwMode="auto">
          <a:xfrm>
            <a:off x="0" y="1643050"/>
            <a:ext cx="178591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600" b="1" dirty="0"/>
              <a:t>I – </a:t>
            </a:r>
            <a:r>
              <a:rPr lang="ru-RU" sz="1600" b="1" dirty="0" smtClean="0"/>
              <a:t>25,90 </a:t>
            </a:r>
            <a:r>
              <a:rPr lang="ru-RU" sz="1600" b="1" dirty="0"/>
              <a:t>– </a:t>
            </a:r>
            <a:r>
              <a:rPr lang="ru-RU" sz="1600" b="1" dirty="0" smtClean="0"/>
              <a:t>2</a:t>
            </a:r>
            <a:endParaRPr lang="ru-RU" sz="1600" b="1" dirty="0"/>
          </a:p>
          <a:p>
            <a:pPr eaLnBrk="0" hangingPunct="0"/>
            <a:r>
              <a:rPr lang="en-US" sz="1600" b="1" dirty="0"/>
              <a:t>II – </a:t>
            </a:r>
            <a:r>
              <a:rPr lang="ru-RU" sz="1600" b="1" dirty="0" smtClean="0"/>
              <a:t>25,60 </a:t>
            </a:r>
            <a:r>
              <a:rPr lang="ru-RU" sz="1600" b="1" dirty="0"/>
              <a:t>– </a:t>
            </a:r>
            <a:r>
              <a:rPr lang="ru-RU" sz="1600" b="1" dirty="0" smtClean="0"/>
              <a:t>1</a:t>
            </a:r>
            <a:endParaRPr lang="ru-RU" sz="1600" b="1" dirty="0"/>
          </a:p>
          <a:p>
            <a:pPr eaLnBrk="0" hangingPunct="0"/>
            <a:r>
              <a:rPr lang="en-US" sz="1600" b="1" dirty="0"/>
              <a:t>III – </a:t>
            </a:r>
            <a:r>
              <a:rPr lang="ru-RU" sz="1600" b="1" dirty="0" smtClean="0"/>
              <a:t>25,50 – 1</a:t>
            </a:r>
            <a:endParaRPr lang="en-US" sz="1600" b="1" dirty="0"/>
          </a:p>
          <a:p>
            <a:pPr eaLnBrk="0" hangingPunct="0"/>
            <a:r>
              <a:rPr lang="en-US" sz="1600" b="1" dirty="0"/>
              <a:t>IV – </a:t>
            </a:r>
            <a:r>
              <a:rPr lang="ru-RU" sz="1600" b="1" dirty="0" smtClean="0"/>
              <a:t>25,20 </a:t>
            </a:r>
            <a:r>
              <a:rPr lang="ru-RU" sz="1600" b="1" dirty="0"/>
              <a:t>– </a:t>
            </a:r>
            <a:r>
              <a:rPr lang="ru-RU" sz="1600" b="1" dirty="0" smtClean="0"/>
              <a:t>1</a:t>
            </a:r>
            <a:endParaRPr lang="en-US" sz="1600" b="1" dirty="0"/>
          </a:p>
          <a:p>
            <a:pPr eaLnBrk="0" hangingPunct="0"/>
            <a:r>
              <a:rPr lang="en-US" sz="1600" b="1" dirty="0">
                <a:solidFill>
                  <a:srgbClr val="00CC00"/>
                </a:solidFill>
              </a:rPr>
              <a:t>V – </a:t>
            </a:r>
            <a:r>
              <a:rPr lang="ru-RU" sz="1600" b="1" dirty="0" smtClean="0">
                <a:solidFill>
                  <a:srgbClr val="00CC00"/>
                </a:solidFill>
              </a:rPr>
              <a:t>25,00 </a:t>
            </a:r>
            <a:r>
              <a:rPr lang="ru-RU" sz="1600" b="1" dirty="0">
                <a:solidFill>
                  <a:srgbClr val="00CC00"/>
                </a:solidFill>
              </a:rPr>
              <a:t>– </a:t>
            </a:r>
            <a:r>
              <a:rPr lang="ru-RU" sz="1600" b="1" dirty="0" smtClean="0">
                <a:solidFill>
                  <a:srgbClr val="00CC00"/>
                </a:solidFill>
              </a:rPr>
              <a:t>3 (РТ)</a:t>
            </a:r>
            <a:endParaRPr lang="en-US" sz="1600" b="1" dirty="0">
              <a:solidFill>
                <a:srgbClr val="00CC00"/>
              </a:solidFill>
            </a:endParaRPr>
          </a:p>
          <a:p>
            <a:pPr eaLnBrk="0" hangingPunct="0"/>
            <a:r>
              <a:rPr lang="en-US" sz="1600" b="1" dirty="0"/>
              <a:t>VI – </a:t>
            </a:r>
            <a:r>
              <a:rPr lang="ru-RU" sz="1600" b="1" dirty="0" smtClean="0"/>
              <a:t>24,80 – 1</a:t>
            </a:r>
            <a:endParaRPr lang="ru-RU" sz="1600" b="1" dirty="0"/>
          </a:p>
          <a:p>
            <a:pPr eaLnBrk="0" hangingPunct="0"/>
            <a:r>
              <a:rPr lang="en-US" sz="1600" b="1" dirty="0"/>
              <a:t>VII – </a:t>
            </a:r>
            <a:r>
              <a:rPr lang="ru-RU" sz="1600" b="1" dirty="0" smtClean="0"/>
              <a:t>24,70 – 1</a:t>
            </a:r>
            <a:endParaRPr lang="en-US" sz="1600" b="1" dirty="0"/>
          </a:p>
          <a:p>
            <a:pPr eaLnBrk="0" hangingPunct="0"/>
            <a:r>
              <a:rPr lang="en-US" sz="1600" b="1" dirty="0"/>
              <a:t>VIII – </a:t>
            </a:r>
            <a:r>
              <a:rPr lang="ru-RU" sz="1600" b="1" dirty="0" smtClean="0"/>
              <a:t>24,40 – 2</a:t>
            </a:r>
          </a:p>
          <a:p>
            <a:pPr eaLnBrk="0" hangingPunct="0"/>
            <a:r>
              <a:rPr lang="en-US" sz="1600" b="1" dirty="0" smtClean="0"/>
              <a:t>IX – </a:t>
            </a:r>
            <a:r>
              <a:rPr lang="ru-RU" sz="1600" b="1" dirty="0" smtClean="0"/>
              <a:t>23,40 – 2</a:t>
            </a:r>
          </a:p>
        </p:txBody>
      </p:sp>
      <p:graphicFrame>
        <p:nvGraphicFramePr>
          <p:cNvPr id="8" name="Object 0"/>
          <p:cNvGraphicFramePr>
            <a:graphicFrameLocks noChangeAspect="1"/>
          </p:cNvGraphicFramePr>
          <p:nvPr/>
        </p:nvGraphicFramePr>
        <p:xfrm>
          <a:off x="1357290" y="0"/>
          <a:ext cx="778671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2" name="Text Box 15"/>
          <p:cNvSpPr txBox="1">
            <a:spLocks noChangeArrowheads="1"/>
          </p:cNvSpPr>
          <p:nvPr/>
        </p:nvSpPr>
        <p:spPr bwMode="auto">
          <a:xfrm>
            <a:off x="0" y="714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Максимальные розничные цены на автомобильный бензин Нормаль-80 (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А-80) 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 eaLnBrk="0" hangingPunct="0"/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по Приволжскому Федеральному округу на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26 сентября 2011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г.</a:t>
            </a:r>
          </a:p>
        </p:txBody>
      </p:sp>
      <p:sp>
        <p:nvSpPr>
          <p:cNvPr id="2053" name="Text Box 3"/>
          <p:cNvSpPr txBox="1">
            <a:spLocks noChangeArrowheads="1"/>
          </p:cNvSpPr>
          <p:nvPr/>
        </p:nvSpPr>
        <p:spPr bwMode="auto">
          <a:xfrm rot="-5400000">
            <a:off x="837384" y="4565448"/>
            <a:ext cx="118268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600" dirty="0"/>
              <a:t>руб./литр</a:t>
            </a:r>
            <a:endParaRPr lang="ru-RU" sz="2000" dirty="0"/>
          </a:p>
        </p:txBody>
      </p:sp>
      <p:sp>
        <p:nvSpPr>
          <p:cNvPr id="2055" name="Text Box 37"/>
          <p:cNvSpPr txBox="1">
            <a:spLocks noChangeArrowheads="1"/>
          </p:cNvSpPr>
          <p:nvPr/>
        </p:nvSpPr>
        <p:spPr bwMode="auto">
          <a:xfrm>
            <a:off x="2214546" y="1428736"/>
            <a:ext cx="34071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b="1" dirty="0"/>
              <a:t>Средняя цена – </a:t>
            </a:r>
            <a:r>
              <a:rPr lang="ru-RU" b="1" dirty="0" smtClean="0"/>
              <a:t>24,87 </a:t>
            </a:r>
            <a:r>
              <a:rPr lang="ru-RU" b="1" dirty="0"/>
              <a:t>руб./литр</a:t>
            </a:r>
            <a:r>
              <a:rPr lang="ru-RU" sz="2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0" y="1643050"/>
            <a:ext cx="1763713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/>
              <a:t>I –</a:t>
            </a:r>
            <a:r>
              <a:rPr lang="ru-RU" sz="1400" b="1" dirty="0"/>
              <a:t> </a:t>
            </a:r>
            <a:r>
              <a:rPr lang="ru-RU" sz="1400" b="1" dirty="0" smtClean="0"/>
              <a:t>26,40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/>
              <a:t>II – </a:t>
            </a:r>
            <a:r>
              <a:rPr lang="ru-RU" sz="1400" b="1" dirty="0" smtClean="0"/>
              <a:t>26,25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en-US" sz="1400" b="1" dirty="0"/>
          </a:p>
          <a:p>
            <a:pPr eaLnBrk="0" hangingPunct="0"/>
            <a:r>
              <a:rPr lang="en-US" sz="1400" b="1" dirty="0"/>
              <a:t>III – </a:t>
            </a:r>
            <a:r>
              <a:rPr lang="ru-RU" sz="1400" b="1" dirty="0" smtClean="0"/>
              <a:t>26,10 </a:t>
            </a:r>
            <a:r>
              <a:rPr lang="ru-RU" sz="1400" b="1" dirty="0"/>
              <a:t>– </a:t>
            </a:r>
            <a:r>
              <a:rPr lang="ru-RU" sz="1400" b="1" dirty="0" smtClean="0"/>
              <a:t>2</a:t>
            </a:r>
            <a:endParaRPr lang="en-US" sz="1400" b="1" dirty="0"/>
          </a:p>
          <a:p>
            <a:pPr eaLnBrk="0" hangingPunct="0"/>
            <a:r>
              <a:rPr lang="en-US" sz="1400" b="1" dirty="0"/>
              <a:t>IV – </a:t>
            </a:r>
            <a:r>
              <a:rPr lang="ru-RU" sz="1400" b="1" dirty="0" smtClean="0"/>
              <a:t>25,80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</a:p>
          <a:p>
            <a:pPr eaLnBrk="0" hangingPunct="0"/>
            <a:r>
              <a:rPr lang="ru-RU" sz="1400" b="1" dirty="0" smtClean="0">
                <a:solidFill>
                  <a:srgbClr val="FF00FF"/>
                </a:solidFill>
              </a:rPr>
              <a:t>(</a:t>
            </a:r>
            <a:r>
              <a:rPr lang="en-US" sz="1400" b="1" dirty="0" smtClean="0">
                <a:solidFill>
                  <a:srgbClr val="FF00FF"/>
                </a:solidFill>
              </a:rPr>
              <a:t>V</a:t>
            </a:r>
            <a:r>
              <a:rPr lang="ru-RU" sz="1400" b="1" dirty="0" smtClean="0">
                <a:solidFill>
                  <a:srgbClr val="FF00FF"/>
                </a:solidFill>
              </a:rPr>
              <a:t> – 25,70 = РТ+0,40руб.)</a:t>
            </a:r>
            <a:endParaRPr lang="en-US" sz="1400" b="1" dirty="0"/>
          </a:p>
          <a:p>
            <a:pPr eaLnBrk="0" hangingPunct="0"/>
            <a:r>
              <a:rPr lang="en-US" sz="1400" b="1" dirty="0"/>
              <a:t>V –</a:t>
            </a:r>
            <a:r>
              <a:rPr lang="ru-RU" sz="1400" b="1" dirty="0"/>
              <a:t> </a:t>
            </a:r>
            <a:r>
              <a:rPr lang="ru-RU" sz="1400" b="1" dirty="0" smtClean="0"/>
              <a:t>25,40 </a:t>
            </a:r>
            <a:r>
              <a:rPr lang="ru-RU" sz="1400" b="1" dirty="0"/>
              <a:t>– </a:t>
            </a:r>
            <a:r>
              <a:rPr lang="ru-RU" sz="1400" b="1" dirty="0" smtClean="0"/>
              <a:t>1</a:t>
            </a:r>
            <a:endParaRPr lang="ru-RU" sz="1400" b="1" dirty="0"/>
          </a:p>
          <a:p>
            <a:pPr eaLnBrk="0" hangingPunct="0"/>
            <a:r>
              <a:rPr lang="en-US" sz="1400" b="1" dirty="0">
                <a:solidFill>
                  <a:srgbClr val="00CC00"/>
                </a:solidFill>
              </a:rPr>
              <a:t>VI</a:t>
            </a:r>
            <a:r>
              <a:rPr lang="ru-RU" sz="1400" b="1" dirty="0">
                <a:solidFill>
                  <a:srgbClr val="00CC00"/>
                </a:solidFill>
              </a:rPr>
              <a:t> – </a:t>
            </a:r>
            <a:r>
              <a:rPr lang="ru-RU" sz="1400" b="1" dirty="0" smtClean="0">
                <a:solidFill>
                  <a:srgbClr val="00CC00"/>
                </a:solidFill>
              </a:rPr>
              <a:t>25,30 – 1 (РТ)</a:t>
            </a:r>
          </a:p>
          <a:p>
            <a:pPr eaLnBrk="0" hangingPunct="0"/>
            <a:r>
              <a:rPr lang="en-US" sz="1400" b="1" dirty="0" smtClean="0"/>
              <a:t>VII</a:t>
            </a:r>
            <a:r>
              <a:rPr lang="ru-RU" sz="1400" b="1" dirty="0" smtClean="0"/>
              <a:t> – 25,20 – 1</a:t>
            </a:r>
          </a:p>
          <a:p>
            <a:pPr eaLnBrk="0" hangingPunct="0"/>
            <a:r>
              <a:rPr lang="en-US" sz="1400" b="1" dirty="0" smtClean="0"/>
              <a:t>VIII</a:t>
            </a:r>
            <a:r>
              <a:rPr lang="ru-RU" sz="1400" b="1" dirty="0" smtClean="0"/>
              <a:t> </a:t>
            </a:r>
            <a:r>
              <a:rPr lang="ru-RU" sz="1400" b="1" dirty="0"/>
              <a:t>– </a:t>
            </a:r>
            <a:r>
              <a:rPr lang="ru-RU" sz="1400" b="1" dirty="0" smtClean="0"/>
              <a:t>25,10 – 2</a:t>
            </a:r>
          </a:p>
          <a:p>
            <a:pPr eaLnBrk="0" hangingPunct="0"/>
            <a:r>
              <a:rPr lang="en-US" sz="1400" b="1" dirty="0" smtClean="0"/>
              <a:t>IX</a:t>
            </a:r>
            <a:r>
              <a:rPr lang="ru-RU" sz="1400" b="1" dirty="0" smtClean="0"/>
              <a:t> – 25,00 – 2</a:t>
            </a:r>
          </a:p>
          <a:p>
            <a:pPr eaLnBrk="0" hangingPunct="0"/>
            <a:r>
              <a:rPr lang="en-US" sz="1400" b="1" dirty="0" smtClean="0"/>
              <a:t>X</a:t>
            </a:r>
            <a:r>
              <a:rPr lang="ru-RU" sz="1400" b="1" dirty="0" smtClean="0"/>
              <a:t> – 24,95 – 1</a:t>
            </a:r>
          </a:p>
          <a:p>
            <a:pPr eaLnBrk="0" hangingPunct="0"/>
            <a:r>
              <a:rPr lang="en-US" sz="1400" b="1" dirty="0" smtClean="0"/>
              <a:t>XI</a:t>
            </a:r>
            <a:r>
              <a:rPr lang="ru-RU" sz="1400" b="1" dirty="0" smtClean="0"/>
              <a:t> – 24,90 – 1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643042" y="0"/>
          <a:ext cx="7500958" cy="6715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5" name="Text Box 5"/>
          <p:cNvSpPr txBox="1">
            <a:spLocks noChangeArrowheads="1"/>
          </p:cNvSpPr>
          <p:nvPr/>
        </p:nvSpPr>
        <p:spPr bwMode="auto">
          <a:xfrm rot="-5400000">
            <a:off x="1204097" y="4582325"/>
            <a:ext cx="8969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" dirty="0"/>
              <a:t>руб./литр</a:t>
            </a:r>
            <a:endParaRPr lang="ru-RU" dirty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14546" y="1500174"/>
            <a:ext cx="31109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25,47 </a:t>
            </a:r>
            <a:r>
              <a:rPr lang="ru-RU" sz="1600" b="1" dirty="0"/>
              <a:t>руб./литр</a:t>
            </a:r>
            <a:r>
              <a:rPr lang="ru-RU" sz="1800" b="1" dirty="0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44" y="1000108"/>
            <a:ext cx="14225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rgbClr val="551ACC"/>
                </a:solidFill>
              </a:rPr>
              <a:t>На 26.09.2011г.:</a:t>
            </a:r>
            <a:endParaRPr lang="ru-RU" sz="1400" b="1" dirty="0">
              <a:solidFill>
                <a:srgbClr val="551ACC"/>
              </a:solidFill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500034" y="0"/>
            <a:ext cx="8496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800" b="1" dirty="0" smtClean="0"/>
              <a:t>Изменение розничных цен на дизельное топливо (летнее)</a:t>
            </a:r>
          </a:p>
          <a:p>
            <a:pPr algn="ctr" eaLnBrk="0" hangingPunct="0"/>
            <a:r>
              <a:rPr lang="ru-RU" sz="1800" b="1" dirty="0" smtClean="0"/>
              <a:t>по предложению ОАО ХК «Татнефтепродукт»</a:t>
            </a:r>
            <a:endParaRPr lang="ru-RU" sz="1800" b="1" dirty="0"/>
          </a:p>
        </p:txBody>
      </p:sp>
      <p:cxnSp>
        <p:nvCxnSpPr>
          <p:cNvPr id="12" name="Прямая со стрелкой 11"/>
          <p:cNvCxnSpPr/>
          <p:nvPr/>
        </p:nvCxnSpPr>
        <p:spPr bwMode="auto">
          <a:xfrm flipV="1">
            <a:off x="5429256" y="3929066"/>
            <a:ext cx="857256" cy="21431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C00"/>
            </a:solidFill>
            <a:prstDash val="solid"/>
            <a:round/>
            <a:headEnd type="none" w="med" len="med"/>
            <a:tailEnd type="stealth" w="med" len="lg"/>
          </a:ln>
          <a:effectLst/>
        </p:spPr>
      </p:cxnSp>
      <p:sp>
        <p:nvSpPr>
          <p:cNvPr id="18" name="TextBox 17"/>
          <p:cNvSpPr txBox="1"/>
          <p:nvPr/>
        </p:nvSpPr>
        <p:spPr>
          <a:xfrm rot="20786055">
            <a:off x="5014960" y="3705462"/>
            <a:ext cx="159704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dirty="0" smtClean="0"/>
              <a:t>ОАО ХК «ТНП»</a:t>
            </a:r>
            <a:endParaRPr lang="ru-RU" sz="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85720" y="214290"/>
          <a:ext cx="8643998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67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Times New Roman" pitchFamily="18" charset="0"/>
              </a:rPr>
              <a:t>Перечень объектов, на которых выявлено моторное топливо, не соответствующее по отдельным показателям  качества требованиям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Times New Roman" pitchFamily="18" charset="0"/>
              </a:rPr>
              <a:t>ГОСТов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Times New Roman" pitchFamily="18" charset="0"/>
              </a:rPr>
              <a:t>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Times New Roman" pitchFamily="18" charset="0"/>
              </a:rPr>
              <a:t>за 8 месяцев 2011г.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" y="868679"/>
          <a:ext cx="9143999" cy="5917907"/>
        </p:xfrm>
        <a:graphic>
          <a:graphicData uri="http://schemas.openxmlformats.org/drawingml/2006/table">
            <a:tbl>
              <a:tblPr/>
              <a:tblGrid>
                <a:gridCol w="432698"/>
                <a:gridCol w="1517727"/>
                <a:gridCol w="2659360"/>
                <a:gridCol w="1533851"/>
                <a:gridCol w="3000363"/>
              </a:tblGrid>
              <a:tr h="5534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п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/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п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Наименование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организации</a:t>
                      </a: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Объект</a:t>
                      </a: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Марка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нефтепродукта</a:t>
                      </a: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Показатель несоответствия нефтепродукта ГОСТ</a:t>
                      </a: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3865"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1</a:t>
                      </a: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</a:t>
                      </a: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1.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МУП ПАТП-4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г. Казань, ул. Восстания, 108а,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содержанию массовой доли серы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77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ЗАО "Завод ЖБК"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г. Казань, ул.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Тэцевская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2,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помутнения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ООО "КЗССМ"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г. Казань, ул.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Тэцевская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содержанию массовой доли серы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4.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МУП ПАТП-4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г. Казань, ул. Восстания, 108а,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содержанию массовой доли серы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77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5.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МУП ПАТП-2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г. Казань, пос.Дальний, ул.Крылова, 3,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помутнения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77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6.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ЗАО "Завод ЖБК"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г. Казань, ул. Тэцевская, 2,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помутнения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7.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ООО «ГЛОБОЙЛ»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Заинский р-н, 57 км а/д Альметьевск – Наб.Челны,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застывания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28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8.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ООО "Автодорстрой"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Тукаевский р-н, ст. Кр.Поле, нефтебаза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плотности, температуре вспышки, фракционному составу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28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9.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МУП "ПАТП-2"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Казань, ул. Крылова,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температурам помутнения и застывания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71414"/>
          <a:ext cx="9143999" cy="6339840"/>
        </p:xfrm>
        <a:graphic>
          <a:graphicData uri="http://schemas.openxmlformats.org/drawingml/2006/table">
            <a:tbl>
              <a:tblPr/>
              <a:tblGrid>
                <a:gridCol w="432698"/>
                <a:gridCol w="2139038"/>
                <a:gridCol w="2000264"/>
                <a:gridCol w="1214446"/>
                <a:gridCol w="3357553"/>
              </a:tblGrid>
              <a:tr h="159978"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1</a:t>
                      </a: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</a:t>
                      </a: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3991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10.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ООО "КЗССМ"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Казань, ул. </a:t>
                      </a:r>
                      <a:r>
                        <a:rPr lang="ru-RU" sz="16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Тэцевская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АЗС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температурам помутнения и вспышки, содержанию массовой доли серы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95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11.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ООО «АЗС № 1»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г. Альметьевск, ул. Монтажная, 2а,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помутнения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933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12.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ООО "Нефтебаза Центройл"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Агрызский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р-н, с. </a:t>
                      </a:r>
                      <a:r>
                        <a:rPr lang="ru-RU" sz="16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Терси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КАЗС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температурам помутнения и застывания, массовой доле серы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95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13.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МУП "Водоканал"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Казань, ул. Родина, АЗС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помутнения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95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14.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МУП ПАТП-4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Казань, ул. Восстания, КАЗС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помутнения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95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15.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МУП ПАТП-4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Казань, ул. Восстания, КАЗС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температурам помутнения и застывания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558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16.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ЗАО «ПАК 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Инвест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Наб.Челны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Промкомзона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помутнения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558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17.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ОАО ХК "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Татнефтепродукт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" (Управление АЗС) АЗС № 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г. Казань, Сибирский тракт, АЗС № 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помутнения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558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18.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ООО «Хазар»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Высокогорский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 р-н, 806 км а/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 М-7 «Волга</a:t>
                      </a:r>
                      <a:r>
                        <a:rPr lang="ru-RU" sz="1600" b="0" dirty="0" smtClean="0">
                          <a:latin typeface="+mn-lt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помутнения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933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19.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ООО "РНК"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Аксубаевский р-н, ст. Ибрайкино, АЗС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помутнения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42853"/>
          <a:ext cx="9143999" cy="6728473"/>
        </p:xfrm>
        <a:graphic>
          <a:graphicData uri="http://schemas.openxmlformats.org/drawingml/2006/table">
            <a:tbl>
              <a:tblPr/>
              <a:tblGrid>
                <a:gridCol w="432698"/>
                <a:gridCol w="1638972"/>
                <a:gridCol w="2143140"/>
                <a:gridCol w="1143008"/>
                <a:gridCol w="3786181"/>
              </a:tblGrid>
              <a:tr h="210824"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1</a:t>
                      </a: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</a:t>
                      </a: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573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20.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ООО "</a:t>
                      </a:r>
                      <a:r>
                        <a:rPr lang="ru-RU" sz="16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Дорстрой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Казань"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Казань, ул. Бухарская, АЗС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фракционному составу, температуре помутнения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649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21.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МУП «ПАТП-4»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Казань, ул. Восстания, КАЗС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содержанию массовой доли серы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473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22.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ООО «КЗССМ»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Казань, ул. Тэцевская, АЗС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вспышки и содержанию массовой доли серы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649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23.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ООО "Компания Форт-Римэкс"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Казань, АЗС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вспышки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649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24.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ООО «АЗС № 1»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г. Лениногорск, ул. Белинского, 16, АЗС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вспышки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473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25.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ОАО СХП "Юбилейное"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Лаишевский р-н, пос. Габишево, АЗС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коэффициенту </a:t>
                      </a:r>
                      <a:r>
                        <a:rPr lang="ru-RU" sz="16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фильтуемости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и содержанию фактических смол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649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26.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ОАО «КПАТП-1»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г. Казань, ул. Роторная, 1, КАЗС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Не соответствует по температуре вспышки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649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27.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ОАО СХП "Юбилейное"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Лаишевский р-н, пос. Габишево, АЗС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вспышки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3298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28.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ООО «Арис-Центр»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Зеленодольский р-н, 41 км Сев.объезд.а/д, в р-не н/п Н.Тура,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фракционному составу, концентрации фактических смол, температурам вспышки, помутнения и застывания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094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29.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ИП – Шаяхметов А.А.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Актанышский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 р-н, с.,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Не соответствует по температуре вспышки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181">
                <a:tc rowSpan="2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30.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4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Актанышский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 р-н, н.п. Новые 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Бугады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Не соответствует по содержанию массовой доли серы и температуре вспышки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-24"/>
          <a:ext cx="9144032" cy="6827520"/>
        </p:xfrm>
        <a:graphic>
          <a:graphicData uri="http://schemas.openxmlformats.org/drawingml/2006/table">
            <a:tbl>
              <a:tblPr/>
              <a:tblGrid>
                <a:gridCol w="432698"/>
                <a:gridCol w="1710410"/>
                <a:gridCol w="2643206"/>
                <a:gridCol w="1571636"/>
                <a:gridCol w="2786082"/>
              </a:tblGrid>
              <a:tr h="221184"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1</a:t>
                      </a: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</a:t>
                      </a: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2367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31.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ООО «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Аккош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Бавлинский р-н, 1257 км а/д М5 Урал,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вспышки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5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32.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Бавлинский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 р-н, 1271 км а/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 М5 Урал, с. Александровка,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вспышки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67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33.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г. Бавлы, ул. Сайдашева, КАЗС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вспышки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367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34.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ИП – Кузнецов О.В.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Елабужский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 р-н, 1019 км а/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 Москва-Уфа,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вспышки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33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35.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ИП – Миронова А.А.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Бавлинский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 р-н, 1276 км а/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 М5 Урал,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Топливо дизельное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температуре вспышки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5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36.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ООО "Технострой"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Чистополь, ул. Пушкина, АЗС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Нормаль-80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содержанию фактических смол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5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37.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ИП – Шакуров Н.Р.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Муслюмовский р-н, с. Муслюмово, ул. Молодежная, 13б,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Нормаль-80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Несоответствие по испытанию на медной пластине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5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38.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ООО "Нефтебаза Центройл"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Агрызский р-н, с. Терси, КАЗС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Нормаль-80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фракционному составу, содержанию фактических смол</a:t>
                      </a:r>
                      <a:endParaRPr lang="ru-RU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4734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39.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МУП «Казметрострой»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г. Казань, ул. Дементьева, 1,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Нормаль-80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фракционному составу и испытанию на медной пластине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5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40.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ООО «Ресурс»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Нурлатский р-н, с. Мамыково, АЗС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Нормаль-80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фракционному составу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32" y="-24"/>
          <a:ext cx="9144031" cy="6433548"/>
        </p:xfrm>
        <a:graphic>
          <a:graphicData uri="http://schemas.openxmlformats.org/drawingml/2006/table">
            <a:tbl>
              <a:tblPr/>
              <a:tblGrid>
                <a:gridCol w="432730"/>
                <a:gridCol w="2139038"/>
                <a:gridCol w="2286016"/>
                <a:gridCol w="1571636"/>
                <a:gridCol w="2714611"/>
              </a:tblGrid>
              <a:tr h="198687"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1</a:t>
                      </a: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</a:t>
                      </a: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9606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41.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ИП – Титов А.М.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г. Лениногорск, ул. Чайковского, 19в, АЗС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Нормаль-80</a:t>
                      </a:r>
                      <a:endParaRPr lang="ru-RU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фракционному составу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06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42.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ОАО «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Чистопольнефтепродукт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Чистопольский р-н, с. Красный Яр, АЗС№89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Нормаль-80</a:t>
                      </a:r>
                      <a:endParaRPr lang="ru-RU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 по содержанию массовой доли серы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06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43.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ИП </a:t>
                      </a:r>
                      <a:r>
                        <a:rPr lang="ru-RU" sz="16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Руфин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И.Р.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Кукморский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р-н, дер. </a:t>
                      </a:r>
                      <a:r>
                        <a:rPr lang="ru-RU" sz="16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В.Искубаш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КАЗС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Регуляр-92</a:t>
                      </a:r>
                      <a:endParaRPr lang="ru-RU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фракционному составу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06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44.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ИП – Ромашин Д.Н.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с. Черемшан, ул. Гагарина, 63,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Регуляр-92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фракционному составу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06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45.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ООО «ГЛОБОЙЛ»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Заинский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 р-н, 57 км а/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д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 Альметьевск - Набережные Челны,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Регуляр-92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фракционному составу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06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46.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ООО «ГЛОБОЙЛ»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Рыбно-Слободский р-н, д.Кутлу Букаш, АЗС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Регуляр-92</a:t>
                      </a:r>
                      <a:endParaRPr lang="ru-RU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фракционному составу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06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47.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ОАО «СМП-Нефтегаз»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г. Альметьевск, ул. </a:t>
                      </a:r>
                      <a:r>
                        <a:rPr lang="ru-RU" sz="16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Тухватуллина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АЗС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Регуляр-92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фракционному составу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06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48.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ИП – Гатауллин Ю.М.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Кукморский р-н, 5 км а/д Кукмор – Мамадыш, АЗС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Регуляр-92</a:t>
                      </a:r>
                      <a:endParaRPr lang="ru-RU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фракционному составу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748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49.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ООО «Южный»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Кукморский  р-н, дер. Качемир, восточная окраина, АЗС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Регуляр-92</a:t>
                      </a:r>
                      <a:endParaRPr lang="ru-RU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фракционному составу и концентрации фактических смол</a:t>
                      </a:r>
                      <a:endParaRPr lang="ru-RU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32" y="-24"/>
          <a:ext cx="9144031" cy="5852160"/>
        </p:xfrm>
        <a:graphic>
          <a:graphicData uri="http://schemas.openxmlformats.org/drawingml/2006/table">
            <a:tbl>
              <a:tblPr/>
              <a:tblGrid>
                <a:gridCol w="432730"/>
                <a:gridCol w="2139038"/>
                <a:gridCol w="2286016"/>
                <a:gridCol w="1571636"/>
                <a:gridCol w="2714611"/>
              </a:tblGrid>
              <a:tr h="198687"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1</a:t>
                      </a: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2</a:t>
                      </a: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indent="-107950"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264795" algn="l"/>
                          <a:tab pos="45720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9606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50.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ООО «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Технострой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г. Чистополь, ул. Пушкина, 137, АЗС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Регуляр-92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фракционному составу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06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51.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ООО «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Юмарт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Ойл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р.ц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Актаныш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, ул. Строителей, 1а,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Регуляр-92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фракционному составу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06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52.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ООО «Южный»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Кукморский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р-н, дер. </a:t>
                      </a:r>
                      <a:r>
                        <a:rPr lang="ru-RU" sz="16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Качемир</a:t>
                      </a:r>
                      <a:r>
                        <a:rPr lang="ru-RU" sz="16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восточная окраина, АЗС</a:t>
                      </a:r>
                      <a:endParaRPr lang="ru-RU" sz="16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Регуляр-92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Несоответствие по фракционному составу и концентрации фактических смол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06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53.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ИП – Гиниятуллин Ф.А.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г. 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Наб.Челны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, 9 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мкр-н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пересеч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. пр. Мира и Др.Народов,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Премиум-95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фракционному составу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06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54.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ОАО «</a:t>
                      </a:r>
                      <a:r>
                        <a:rPr lang="ru-RU" sz="1600" b="0" dirty="0" err="1">
                          <a:latin typeface="+mn-lt"/>
                          <a:ea typeface="Times New Roman"/>
                          <a:cs typeface="Times New Roman"/>
                        </a:rPr>
                        <a:t>Арскнефтепродукт</a:t>
                      </a: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Атнинский р-н, д. Большая Атня, ул. Советская, 1, АЗС № 158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Премиум-95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фракционному составу и концентрации фактических смол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06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55.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ООО «Юмарт Ойл»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р.ц. Актаныш, ул. Строителей, 1а, АЗС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Премиум-95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Несоответствие по концентрации фактических смол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06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b="0" dirty="0" smtClean="0">
                          <a:latin typeface="+mn-lt"/>
                          <a:ea typeface="Times New Roman"/>
                        </a:rPr>
                        <a:t>56.</a:t>
                      </a:r>
                      <a:endParaRPr lang="ru-RU" sz="1600" b="0" dirty="0">
                        <a:latin typeface="+mn-lt"/>
                        <a:ea typeface="Times New Roman"/>
                      </a:endParaRPr>
                    </a:p>
                  </a:txBody>
                  <a:tcPr marL="52754" marR="527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latin typeface="+mn-lt"/>
                          <a:ea typeface="Times New Roman"/>
                          <a:cs typeface="Times New Roman"/>
                        </a:rPr>
                        <a:t>ИП – Илюхин А.Ю.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г. Лениногорск, ул. Бугульминская, 27, АЗС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Бензин автомобильный Супер-98</a:t>
                      </a:r>
                      <a:endParaRPr lang="ru-RU" sz="1600" b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>
                        <a:spcAft>
                          <a:spcPts val="0"/>
                        </a:spcAft>
                        <a:tabLst>
                          <a:tab pos="158750" algn="l"/>
                        </a:tabLst>
                      </a:pPr>
                      <a:r>
                        <a:rPr lang="ru-RU" sz="1600" b="0" dirty="0">
                          <a:latin typeface="+mn-lt"/>
                          <a:ea typeface="Times New Roman"/>
                          <a:cs typeface="Times New Roman"/>
                        </a:rPr>
                        <a:t>Несоответствие по фракционному составу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95"/>
          <p:cNvGraphicFramePr>
            <a:graphicFrameLocks/>
          </p:cNvGraphicFramePr>
          <p:nvPr/>
        </p:nvGraphicFramePr>
        <p:xfrm>
          <a:off x="214282" y="1214422"/>
          <a:ext cx="8858312" cy="5329871"/>
        </p:xfrm>
        <a:graphic>
          <a:graphicData uri="http://schemas.openxmlformats.org/drawingml/2006/table">
            <a:tbl>
              <a:tblPr firstRow="1">
                <a:tableStyleId>{72833802-FEF1-4C79-8D5D-14CF1EAF98D9}</a:tableStyleId>
              </a:tblPr>
              <a:tblGrid>
                <a:gridCol w="3571900"/>
                <a:gridCol w="1785950"/>
                <a:gridCol w="1571636"/>
                <a:gridCol w="1000132"/>
                <a:gridCol w="928694"/>
              </a:tblGrid>
              <a:tr h="825500">
                <a:tc rowSpan="2"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АЗС по принадлежности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Количество проверенных объектов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8731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Отобрано и испытанно проб </a:t>
                      </a:r>
                    </a:p>
                    <a:p>
                      <a:pPr marL="0" marR="0" lvl="0" indent="0" algn="ctr" defTabSz="8731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шт.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Случаи несоответствия по качеству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9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шт.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ОАО «</a:t>
                      </a:r>
                      <a:r>
                        <a:rPr kumimoji="0" lang="ru-RU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Татнефть</a:t>
                      </a: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» - реализация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121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ОАО ХК «</a:t>
                      </a:r>
                      <a:r>
                        <a:rPr kumimoji="0" lang="ru-RU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Татнефтепродукт</a:t>
                      </a: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» - реализация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97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206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1,5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Ведомственные АЗС (для собственных нужд)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147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14,3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Частные АЗС (ЗАО, ООО, индивидуальные предприниматели)- реализация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307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1 027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3,1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ИТОГО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507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1 501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731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3,7</a:t>
                      </a:r>
                    </a:p>
                  </a:txBody>
                  <a:tcPr marL="92045" marR="92045" marT="47863" marB="4786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71414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kern="10" dirty="0" smtClean="0">
                <a:solidFill>
                  <a:schemeClr val="tx2">
                    <a:lumMod val="50000"/>
                  </a:schemeClr>
                </a:solidFill>
              </a:rPr>
              <a:t>Сведения о результатах анализа отобранных проб за 8 месяцев 2011 г.</a:t>
            </a:r>
            <a:endParaRPr lang="ru-RU" sz="3200" b="1" kern="1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0" y="1122362"/>
          <a:ext cx="9020175" cy="5735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260315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kern="10" dirty="0" smtClean="0"/>
              <a:t>Динамика выявления реализации некачественных моторных топлив по годам</a:t>
            </a: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0" y="1714488"/>
            <a:ext cx="183515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 dirty="0"/>
              <a:t>I – </a:t>
            </a:r>
            <a:r>
              <a:rPr lang="en-US" sz="1600" b="1" dirty="0" smtClean="0"/>
              <a:t>2</a:t>
            </a:r>
            <a:r>
              <a:rPr lang="ru-RU" sz="1600" b="1" dirty="0" smtClean="0"/>
              <a:t>8,50 </a:t>
            </a:r>
            <a:r>
              <a:rPr lang="ru-RU" sz="1600" b="1" dirty="0"/>
              <a:t>– </a:t>
            </a:r>
            <a:r>
              <a:rPr lang="ru-RU" sz="1600" b="1" dirty="0" smtClean="0"/>
              <a:t>1</a:t>
            </a:r>
            <a:endParaRPr lang="ru-RU" sz="1600" b="1" dirty="0"/>
          </a:p>
          <a:p>
            <a:pPr eaLnBrk="0" hangingPunct="0"/>
            <a:r>
              <a:rPr lang="en-US" sz="1600" b="1" dirty="0"/>
              <a:t>II – </a:t>
            </a:r>
            <a:r>
              <a:rPr lang="ru-RU" sz="1600" b="1" dirty="0" smtClean="0"/>
              <a:t>28,00 </a:t>
            </a:r>
            <a:r>
              <a:rPr lang="ru-RU" sz="1600" b="1" dirty="0"/>
              <a:t>– </a:t>
            </a:r>
            <a:r>
              <a:rPr lang="ru-RU" sz="1600" b="1" dirty="0" smtClean="0"/>
              <a:t>1</a:t>
            </a:r>
            <a:endParaRPr lang="en-US" sz="1600" b="1" dirty="0"/>
          </a:p>
          <a:p>
            <a:pPr eaLnBrk="0" hangingPunct="0"/>
            <a:r>
              <a:rPr lang="en-US" sz="1600" b="1" dirty="0"/>
              <a:t>III – </a:t>
            </a:r>
            <a:r>
              <a:rPr lang="ru-RU" sz="1600" b="1" dirty="0" smtClean="0"/>
              <a:t>27,95 </a:t>
            </a:r>
            <a:r>
              <a:rPr lang="ru-RU" sz="1600" b="1" dirty="0"/>
              <a:t>– </a:t>
            </a:r>
            <a:r>
              <a:rPr lang="ru-RU" sz="1600" b="1" dirty="0" smtClean="0"/>
              <a:t>1</a:t>
            </a:r>
            <a:endParaRPr lang="en-US" sz="1600" b="1" dirty="0"/>
          </a:p>
          <a:p>
            <a:pPr eaLnBrk="0" hangingPunct="0"/>
            <a:r>
              <a:rPr lang="en-US" sz="1600" b="1" dirty="0"/>
              <a:t>IV – </a:t>
            </a:r>
            <a:r>
              <a:rPr lang="ru-RU" sz="1600" b="1" dirty="0" smtClean="0"/>
              <a:t>27,50 </a:t>
            </a:r>
            <a:r>
              <a:rPr lang="ru-RU" sz="1600" b="1" dirty="0"/>
              <a:t>– </a:t>
            </a:r>
            <a:r>
              <a:rPr lang="ru-RU" sz="1600" b="1" dirty="0" smtClean="0"/>
              <a:t>1</a:t>
            </a:r>
          </a:p>
          <a:p>
            <a:pPr eaLnBrk="0" hangingPunct="0"/>
            <a:r>
              <a:rPr lang="en-US" sz="1600" b="1" dirty="0" smtClean="0">
                <a:solidFill>
                  <a:srgbClr val="00CC00"/>
                </a:solidFill>
              </a:rPr>
              <a:t>V </a:t>
            </a:r>
            <a:r>
              <a:rPr lang="en-US" sz="1600" b="1" dirty="0">
                <a:solidFill>
                  <a:srgbClr val="00CC00"/>
                </a:solidFill>
              </a:rPr>
              <a:t>– </a:t>
            </a:r>
            <a:r>
              <a:rPr lang="ru-RU" sz="1600" b="1" dirty="0" smtClean="0">
                <a:solidFill>
                  <a:srgbClr val="00CC00"/>
                </a:solidFill>
              </a:rPr>
              <a:t>26,90 – 4 (РТ)</a:t>
            </a:r>
          </a:p>
          <a:p>
            <a:pPr eaLnBrk="0" hangingPunct="0"/>
            <a:r>
              <a:rPr lang="en-US" sz="1600" b="1" dirty="0" smtClean="0"/>
              <a:t>VI –</a:t>
            </a:r>
            <a:r>
              <a:rPr lang="ru-RU" sz="1600" b="1" dirty="0" smtClean="0"/>
              <a:t> 26,85 – 1</a:t>
            </a:r>
            <a:endParaRPr lang="en-US" sz="1600" b="1" dirty="0" smtClean="0"/>
          </a:p>
          <a:p>
            <a:pPr eaLnBrk="0" hangingPunct="0"/>
            <a:r>
              <a:rPr lang="en-US" sz="1600" b="1" dirty="0" smtClean="0"/>
              <a:t>VII </a:t>
            </a:r>
            <a:r>
              <a:rPr lang="ru-RU" sz="1600" b="1" dirty="0" smtClean="0"/>
              <a:t>– 26,80 – 1</a:t>
            </a:r>
          </a:p>
          <a:p>
            <a:pPr eaLnBrk="0" hangingPunct="0"/>
            <a:r>
              <a:rPr lang="en-US" sz="1600" b="1" dirty="0" smtClean="0"/>
              <a:t>VIII</a:t>
            </a:r>
            <a:r>
              <a:rPr lang="ru-RU" sz="1600" b="1" dirty="0" smtClean="0"/>
              <a:t> </a:t>
            </a:r>
            <a:r>
              <a:rPr lang="ru-RU" sz="1600" b="1" dirty="0"/>
              <a:t>– </a:t>
            </a:r>
            <a:r>
              <a:rPr lang="ru-RU" sz="1600" b="1" dirty="0" smtClean="0"/>
              <a:t>26,60 – 1</a:t>
            </a:r>
            <a:endParaRPr lang="ru-RU" sz="1600" b="1" dirty="0"/>
          </a:p>
          <a:p>
            <a:pPr eaLnBrk="0" hangingPunct="0"/>
            <a:r>
              <a:rPr lang="en-US" sz="1600" b="1" dirty="0"/>
              <a:t>IX</a:t>
            </a:r>
            <a:r>
              <a:rPr lang="ru-RU" sz="1600" b="1" dirty="0"/>
              <a:t> – </a:t>
            </a:r>
            <a:r>
              <a:rPr lang="ru-RU" sz="1600" b="1" dirty="0" smtClean="0"/>
              <a:t>26,05 – 1</a:t>
            </a:r>
          </a:p>
          <a:p>
            <a:pPr eaLnBrk="0" hangingPunct="0"/>
            <a:r>
              <a:rPr lang="en-US" sz="1600" b="1" dirty="0" smtClean="0"/>
              <a:t>X – </a:t>
            </a:r>
            <a:r>
              <a:rPr lang="ru-RU" sz="1600" b="1" dirty="0" smtClean="0"/>
              <a:t>26,00 – 1</a:t>
            </a:r>
          </a:p>
          <a:p>
            <a:pPr eaLnBrk="0" hangingPunct="0"/>
            <a:r>
              <a:rPr lang="en-US" sz="1600" b="1" dirty="0" smtClean="0"/>
              <a:t>XI</a:t>
            </a:r>
            <a:r>
              <a:rPr lang="ru-RU" sz="1600" b="1" dirty="0" smtClean="0"/>
              <a:t> – 25,30 – 1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500166" y="0"/>
          <a:ext cx="7643834" cy="6357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0" y="77908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Максимальные розничные цены на автомобильный бензин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</a:rPr>
              <a:t>Регуляр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-92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(АИ-92) </a:t>
            </a:r>
          </a:p>
          <a:p>
            <a:pPr algn="ctr" eaLnBrk="0" hangingPunct="0"/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по Приволжскому Федеральному округу на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26 сентября 2011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г.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 rot="-5400000">
            <a:off x="1045344" y="4295573"/>
            <a:ext cx="12144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600" dirty="0"/>
              <a:t>руб./литр</a:t>
            </a:r>
            <a:endParaRPr lang="ru-RU" sz="2000" dirty="0"/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2285984" y="1428736"/>
            <a:ext cx="34023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b="1" dirty="0"/>
              <a:t>Средняя цена – </a:t>
            </a:r>
            <a:r>
              <a:rPr lang="ru-RU" b="1" dirty="0" smtClean="0"/>
              <a:t>26,94 </a:t>
            </a:r>
            <a:r>
              <a:rPr lang="ru-RU" b="1" dirty="0"/>
              <a:t>руб./литр </a:t>
            </a:r>
          </a:p>
        </p:txBody>
      </p:sp>
      <p:sp>
        <p:nvSpPr>
          <p:cNvPr id="23" name="TextBox 21"/>
          <p:cNvSpPr txBox="1"/>
          <p:nvPr/>
        </p:nvSpPr>
        <p:spPr bwMode="white">
          <a:xfrm>
            <a:off x="-32" y="857232"/>
            <a:ext cx="2015488" cy="584775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551ACC"/>
                </a:solidFill>
                <a:latin typeface="+mn-lt"/>
              </a:rPr>
              <a:t>Изменение цен</a:t>
            </a:r>
          </a:p>
          <a:p>
            <a:r>
              <a:rPr lang="ru-RU" sz="1600" b="1" dirty="0" smtClean="0">
                <a:solidFill>
                  <a:srgbClr val="551ACC"/>
                </a:solidFill>
                <a:latin typeface="+mn-lt"/>
              </a:rPr>
              <a:t>с 20 сентября 2011г.:</a:t>
            </a:r>
            <a:endParaRPr lang="ru-RU" sz="1600" b="1" dirty="0">
              <a:solidFill>
                <a:srgbClr val="551ACC"/>
              </a:solidFill>
              <a:latin typeface="+mn-lt"/>
            </a:endParaRPr>
          </a:p>
        </p:txBody>
      </p:sp>
      <p:sp>
        <p:nvSpPr>
          <p:cNvPr id="12" name="TextBox 10"/>
          <p:cNvSpPr txBox="1"/>
          <p:nvPr/>
        </p:nvSpPr>
        <p:spPr>
          <a:xfrm>
            <a:off x="142844" y="6215082"/>
            <a:ext cx="9001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latin typeface="+mn-lt"/>
              </a:rPr>
              <a:t>За период с 20 по 26 сентября 2011 г. произошло снижение розничной цены на автобензин АИ-92 в Ижевске на 90 коп.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52453" y="857232"/>
            <a:ext cx="7457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 – 0,90</a:t>
            </a:r>
            <a:endParaRPr lang="ru-RU" sz="1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643042" y="0"/>
          <a:ext cx="7500958" cy="614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900" b="1" dirty="0">
                <a:solidFill>
                  <a:schemeClr val="tx2">
                    <a:lumMod val="50000"/>
                  </a:schemeClr>
                </a:solidFill>
              </a:rPr>
              <a:t>Максимальные розничные цены на автомобильный бензин Премиум-95 (АИ-95) </a:t>
            </a:r>
          </a:p>
          <a:p>
            <a:pPr algn="ctr" eaLnBrk="0" hangingPunct="0"/>
            <a:r>
              <a:rPr lang="ru-RU" sz="1900" b="1" dirty="0">
                <a:solidFill>
                  <a:schemeClr val="tx2">
                    <a:lumMod val="50000"/>
                  </a:schemeClr>
                </a:solidFill>
              </a:rPr>
              <a:t>по Приволжскому Федеральному округу на </a:t>
            </a:r>
            <a:r>
              <a:rPr lang="ru-RU" sz="1900" b="1" dirty="0" smtClean="0">
                <a:solidFill>
                  <a:schemeClr val="tx2">
                    <a:lumMod val="50000"/>
                  </a:schemeClr>
                </a:solidFill>
              </a:rPr>
              <a:t>26 сентября 2011 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</a:rPr>
              <a:t>г.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1714488"/>
            <a:ext cx="205105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 dirty="0" smtClean="0"/>
              <a:t>I</a:t>
            </a:r>
            <a:r>
              <a:rPr lang="ru-RU" sz="1600" b="1" dirty="0" smtClean="0"/>
              <a:t> – 29,95 – 1</a:t>
            </a:r>
          </a:p>
          <a:p>
            <a:pPr eaLnBrk="0" hangingPunct="0"/>
            <a:r>
              <a:rPr lang="en-US" sz="1600" b="1" dirty="0" smtClean="0"/>
              <a:t>II </a:t>
            </a:r>
            <a:r>
              <a:rPr lang="en-US" sz="1600" b="1" dirty="0"/>
              <a:t>– </a:t>
            </a:r>
            <a:r>
              <a:rPr lang="ru-RU" sz="1600" b="1" dirty="0" smtClean="0"/>
              <a:t>29,90 – 1</a:t>
            </a:r>
            <a:endParaRPr lang="ru-RU" sz="1600" b="1" dirty="0"/>
          </a:p>
          <a:p>
            <a:pPr eaLnBrk="0" hangingPunct="0"/>
            <a:r>
              <a:rPr lang="en-US" sz="1600" b="1" dirty="0" smtClean="0"/>
              <a:t>III </a:t>
            </a:r>
            <a:r>
              <a:rPr lang="en-US" sz="1600" b="1" dirty="0"/>
              <a:t>– </a:t>
            </a:r>
            <a:r>
              <a:rPr lang="ru-RU" sz="1600" b="1" dirty="0" smtClean="0"/>
              <a:t>29,50 – 2</a:t>
            </a:r>
            <a:endParaRPr lang="en-US" sz="1600" b="1" dirty="0"/>
          </a:p>
          <a:p>
            <a:pPr eaLnBrk="0" hangingPunct="0"/>
            <a:r>
              <a:rPr lang="en-US" sz="1600" b="1" dirty="0" smtClean="0"/>
              <a:t>IV </a:t>
            </a:r>
            <a:r>
              <a:rPr lang="en-US" sz="1600" b="1" dirty="0"/>
              <a:t>– </a:t>
            </a:r>
            <a:r>
              <a:rPr lang="ru-RU" sz="1600" b="1" dirty="0" smtClean="0"/>
              <a:t>29,00 – 1</a:t>
            </a:r>
            <a:endParaRPr lang="ru-RU" sz="1600" b="1" dirty="0"/>
          </a:p>
          <a:p>
            <a:pPr eaLnBrk="0" hangingPunct="0"/>
            <a:r>
              <a:rPr lang="en-US" sz="1600" b="1" dirty="0" smtClean="0"/>
              <a:t>V</a:t>
            </a:r>
            <a:r>
              <a:rPr lang="ru-RU" sz="1600" b="1" dirty="0" smtClean="0"/>
              <a:t> </a:t>
            </a:r>
            <a:r>
              <a:rPr lang="ru-RU" sz="1600" b="1" dirty="0"/>
              <a:t>– </a:t>
            </a:r>
            <a:r>
              <a:rPr lang="ru-RU" sz="1600" b="1" dirty="0" smtClean="0"/>
              <a:t>28,95 – 1</a:t>
            </a:r>
            <a:endParaRPr lang="en-US" sz="1600" b="1" dirty="0"/>
          </a:p>
          <a:p>
            <a:pPr eaLnBrk="0" hangingPunct="0"/>
            <a:r>
              <a:rPr lang="en-US" sz="1600" b="1" dirty="0" smtClean="0">
                <a:solidFill>
                  <a:srgbClr val="00CC00"/>
                </a:solidFill>
              </a:rPr>
              <a:t>VI </a:t>
            </a:r>
            <a:r>
              <a:rPr lang="en-US" sz="1600" b="1" dirty="0">
                <a:solidFill>
                  <a:srgbClr val="00CC00"/>
                </a:solidFill>
              </a:rPr>
              <a:t>– </a:t>
            </a:r>
            <a:r>
              <a:rPr lang="ru-RU" sz="1600" b="1" dirty="0" smtClean="0">
                <a:solidFill>
                  <a:srgbClr val="00CC00"/>
                </a:solidFill>
              </a:rPr>
              <a:t>28,70 – 1 (РТ)</a:t>
            </a:r>
            <a:endParaRPr lang="ru-RU" sz="1600" b="1" dirty="0">
              <a:solidFill>
                <a:srgbClr val="00CC00"/>
              </a:solidFill>
            </a:endParaRPr>
          </a:p>
          <a:p>
            <a:pPr eaLnBrk="0" hangingPunct="0"/>
            <a:r>
              <a:rPr lang="en-US" sz="1600" b="1" dirty="0" smtClean="0"/>
              <a:t>VII </a:t>
            </a:r>
            <a:r>
              <a:rPr lang="en-US" sz="1600" b="1" dirty="0"/>
              <a:t>– </a:t>
            </a:r>
            <a:r>
              <a:rPr lang="ru-RU" sz="1600" b="1" dirty="0" smtClean="0"/>
              <a:t>28,50 – 2</a:t>
            </a:r>
            <a:endParaRPr lang="ru-RU" sz="1600" b="1" dirty="0"/>
          </a:p>
          <a:p>
            <a:pPr eaLnBrk="0" hangingPunct="0"/>
            <a:r>
              <a:rPr lang="en-US" sz="1600" b="1" dirty="0" smtClean="0"/>
              <a:t>VIII </a:t>
            </a:r>
            <a:r>
              <a:rPr lang="en-US" sz="1600" b="1" dirty="0"/>
              <a:t>– </a:t>
            </a:r>
            <a:r>
              <a:rPr lang="ru-RU" sz="1600" b="1" dirty="0" smtClean="0"/>
              <a:t>28,40 – 1</a:t>
            </a:r>
            <a:endParaRPr lang="en-US" sz="1600" b="1" dirty="0"/>
          </a:p>
          <a:p>
            <a:pPr eaLnBrk="0" hangingPunct="0"/>
            <a:r>
              <a:rPr lang="en-US" sz="1600" b="1" dirty="0" smtClean="0"/>
              <a:t>IX </a:t>
            </a:r>
            <a:r>
              <a:rPr lang="en-US" sz="1600" b="1" dirty="0"/>
              <a:t>– </a:t>
            </a:r>
            <a:r>
              <a:rPr lang="ru-RU" sz="1600" b="1" dirty="0" smtClean="0"/>
              <a:t>28,30 </a:t>
            </a:r>
            <a:r>
              <a:rPr lang="ru-RU" sz="1600" b="1" dirty="0"/>
              <a:t>– </a:t>
            </a:r>
            <a:r>
              <a:rPr lang="ru-RU" sz="1600" b="1" dirty="0" smtClean="0"/>
              <a:t>1</a:t>
            </a:r>
          </a:p>
          <a:p>
            <a:pPr eaLnBrk="0" hangingPunct="0"/>
            <a:r>
              <a:rPr lang="en-US" sz="1600" b="1" dirty="0" smtClean="0"/>
              <a:t>X</a:t>
            </a:r>
            <a:r>
              <a:rPr lang="ru-RU" sz="1600" b="1" dirty="0" smtClean="0"/>
              <a:t> – 28,10 – 1</a:t>
            </a:r>
          </a:p>
          <a:p>
            <a:pPr eaLnBrk="0" hangingPunct="0"/>
            <a:r>
              <a:rPr lang="en-US" sz="1600" b="1" dirty="0" smtClean="0"/>
              <a:t>XI</a:t>
            </a:r>
            <a:r>
              <a:rPr lang="ru-RU" sz="1600" b="1" dirty="0" smtClean="0"/>
              <a:t> – 28,05 – 1 </a:t>
            </a:r>
            <a:endParaRPr lang="en-US" sz="1600" b="1" dirty="0" smtClean="0"/>
          </a:p>
          <a:p>
            <a:pPr eaLnBrk="0" hangingPunct="0"/>
            <a:r>
              <a:rPr lang="en-US" sz="1600" b="1" dirty="0" smtClean="0"/>
              <a:t>XII</a:t>
            </a:r>
            <a:r>
              <a:rPr lang="ru-RU" sz="1600" b="1" dirty="0" smtClean="0"/>
              <a:t> – 27,00 – 1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 rot="-5400000">
            <a:off x="1011113" y="4188417"/>
            <a:ext cx="114300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600" dirty="0"/>
              <a:t>руб./литр</a:t>
            </a:r>
            <a:endParaRPr lang="ru-RU" sz="2000" dirty="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357422" y="1428736"/>
            <a:ext cx="31045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/>
              <a:t>Средняя цена – </a:t>
            </a:r>
            <a:r>
              <a:rPr lang="ru-RU" sz="1600" b="1" dirty="0" smtClean="0"/>
              <a:t>28,74 </a:t>
            </a:r>
            <a:r>
              <a:rPr lang="ru-RU" sz="1600" b="1" dirty="0"/>
              <a:t>руб./литр </a:t>
            </a:r>
          </a:p>
        </p:txBody>
      </p:sp>
      <p:sp>
        <p:nvSpPr>
          <p:cNvPr id="10" name="TextBox 21"/>
          <p:cNvSpPr txBox="1"/>
          <p:nvPr/>
        </p:nvSpPr>
        <p:spPr bwMode="white">
          <a:xfrm>
            <a:off x="142844" y="785794"/>
            <a:ext cx="2015488" cy="584775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551ACC"/>
                </a:solidFill>
                <a:latin typeface="+mn-lt"/>
              </a:rPr>
              <a:t>Изменение цен</a:t>
            </a:r>
          </a:p>
          <a:p>
            <a:r>
              <a:rPr lang="ru-RU" sz="1600" b="1" dirty="0" smtClean="0">
                <a:solidFill>
                  <a:srgbClr val="551ACC"/>
                </a:solidFill>
                <a:latin typeface="+mn-lt"/>
              </a:rPr>
              <a:t>с 20 сентября 2011г.:</a:t>
            </a:r>
            <a:endParaRPr lang="ru-RU" sz="1600" b="1" dirty="0">
              <a:solidFill>
                <a:srgbClr val="551ACC"/>
              </a:solidFill>
              <a:latin typeface="+mn-lt"/>
            </a:endParaRPr>
          </a:p>
        </p:txBody>
      </p:sp>
      <p:sp>
        <p:nvSpPr>
          <p:cNvPr id="13" name="TextBox 10"/>
          <p:cNvSpPr txBox="1"/>
          <p:nvPr/>
        </p:nvSpPr>
        <p:spPr>
          <a:xfrm>
            <a:off x="142844" y="6072206"/>
            <a:ext cx="9001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latin typeface="+mn-lt"/>
              </a:rPr>
              <a:t>За период с 20 по 26 сентября 2011 г. произошло снижение розничной цены на автобензин АИ-95 в Ижевске на 1,0 руб.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57752" y="857232"/>
            <a:ext cx="588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 – 1,0</a:t>
            </a:r>
            <a:endParaRPr lang="ru-RU" sz="1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0" y="1643050"/>
            <a:ext cx="1763713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 dirty="0"/>
              <a:t>I –</a:t>
            </a:r>
            <a:r>
              <a:rPr lang="ru-RU" sz="1600" b="1" dirty="0"/>
              <a:t> </a:t>
            </a:r>
            <a:r>
              <a:rPr lang="ru-RU" sz="1600" b="1" dirty="0" smtClean="0"/>
              <a:t>26,40 </a:t>
            </a:r>
            <a:r>
              <a:rPr lang="ru-RU" sz="1600" b="1" dirty="0"/>
              <a:t>– </a:t>
            </a:r>
            <a:r>
              <a:rPr lang="ru-RU" sz="1600" b="1" dirty="0" smtClean="0"/>
              <a:t>1</a:t>
            </a:r>
            <a:endParaRPr lang="ru-RU" sz="1600" b="1" dirty="0"/>
          </a:p>
          <a:p>
            <a:pPr eaLnBrk="0" hangingPunct="0"/>
            <a:r>
              <a:rPr lang="en-US" sz="1600" b="1" dirty="0"/>
              <a:t>II – </a:t>
            </a:r>
            <a:r>
              <a:rPr lang="ru-RU" sz="1600" b="1" dirty="0" smtClean="0"/>
              <a:t>26,25 </a:t>
            </a:r>
            <a:r>
              <a:rPr lang="ru-RU" sz="1600" b="1" dirty="0"/>
              <a:t>– </a:t>
            </a:r>
            <a:r>
              <a:rPr lang="ru-RU" sz="1600" b="1" dirty="0" smtClean="0"/>
              <a:t>1</a:t>
            </a:r>
            <a:endParaRPr lang="en-US" sz="1600" b="1" dirty="0"/>
          </a:p>
          <a:p>
            <a:pPr eaLnBrk="0" hangingPunct="0"/>
            <a:r>
              <a:rPr lang="en-US" sz="1600" b="1" dirty="0"/>
              <a:t>III – </a:t>
            </a:r>
            <a:r>
              <a:rPr lang="ru-RU" sz="1600" b="1" dirty="0" smtClean="0"/>
              <a:t>26,10 </a:t>
            </a:r>
            <a:r>
              <a:rPr lang="ru-RU" sz="1600" b="1" dirty="0"/>
              <a:t>– </a:t>
            </a:r>
            <a:r>
              <a:rPr lang="ru-RU" sz="1600" b="1" dirty="0" smtClean="0"/>
              <a:t>2</a:t>
            </a:r>
            <a:endParaRPr lang="en-US" sz="1600" b="1" dirty="0"/>
          </a:p>
          <a:p>
            <a:pPr eaLnBrk="0" hangingPunct="0"/>
            <a:r>
              <a:rPr lang="en-US" sz="1600" b="1" dirty="0"/>
              <a:t>IV – </a:t>
            </a:r>
            <a:r>
              <a:rPr lang="ru-RU" sz="1600" b="1" dirty="0" smtClean="0"/>
              <a:t>25,80 </a:t>
            </a:r>
            <a:r>
              <a:rPr lang="ru-RU" sz="1600" b="1" dirty="0"/>
              <a:t>– </a:t>
            </a:r>
            <a:r>
              <a:rPr lang="ru-RU" sz="1600" b="1" dirty="0" smtClean="0"/>
              <a:t>1</a:t>
            </a:r>
            <a:endParaRPr lang="en-US" sz="1600" b="1" dirty="0"/>
          </a:p>
          <a:p>
            <a:pPr eaLnBrk="0" hangingPunct="0"/>
            <a:r>
              <a:rPr lang="en-US" sz="1600" b="1" dirty="0"/>
              <a:t>V –</a:t>
            </a:r>
            <a:r>
              <a:rPr lang="ru-RU" sz="1600" b="1" dirty="0"/>
              <a:t> </a:t>
            </a:r>
            <a:r>
              <a:rPr lang="ru-RU" sz="1600" b="1" dirty="0" smtClean="0"/>
              <a:t>25,40 </a:t>
            </a:r>
            <a:r>
              <a:rPr lang="ru-RU" sz="1600" b="1" dirty="0"/>
              <a:t>– </a:t>
            </a:r>
            <a:r>
              <a:rPr lang="ru-RU" sz="1600" b="1" dirty="0" smtClean="0"/>
              <a:t>1</a:t>
            </a:r>
            <a:endParaRPr lang="ru-RU" sz="1600" b="1" dirty="0"/>
          </a:p>
          <a:p>
            <a:pPr eaLnBrk="0" hangingPunct="0"/>
            <a:r>
              <a:rPr lang="en-US" sz="1600" b="1" dirty="0">
                <a:solidFill>
                  <a:srgbClr val="00CC00"/>
                </a:solidFill>
              </a:rPr>
              <a:t>VI</a:t>
            </a:r>
            <a:r>
              <a:rPr lang="ru-RU" sz="1600" b="1" dirty="0">
                <a:solidFill>
                  <a:srgbClr val="00CC00"/>
                </a:solidFill>
              </a:rPr>
              <a:t> – </a:t>
            </a:r>
            <a:r>
              <a:rPr lang="ru-RU" sz="1600" b="1" dirty="0" smtClean="0">
                <a:solidFill>
                  <a:srgbClr val="00CC00"/>
                </a:solidFill>
              </a:rPr>
              <a:t>25,30 – 1 (РТ)</a:t>
            </a:r>
          </a:p>
          <a:p>
            <a:pPr eaLnBrk="0" hangingPunct="0"/>
            <a:r>
              <a:rPr lang="en-US" sz="1600" b="1" dirty="0" smtClean="0"/>
              <a:t>VII</a:t>
            </a:r>
            <a:r>
              <a:rPr lang="ru-RU" sz="1600" b="1" dirty="0" smtClean="0"/>
              <a:t> – 25,20 – 1</a:t>
            </a:r>
          </a:p>
          <a:p>
            <a:pPr eaLnBrk="0" hangingPunct="0"/>
            <a:r>
              <a:rPr lang="en-US" sz="1600" b="1" dirty="0" smtClean="0"/>
              <a:t>VIII</a:t>
            </a:r>
            <a:r>
              <a:rPr lang="ru-RU" sz="1600" b="1" dirty="0" smtClean="0"/>
              <a:t> </a:t>
            </a:r>
            <a:r>
              <a:rPr lang="ru-RU" sz="1600" b="1" dirty="0"/>
              <a:t>– </a:t>
            </a:r>
            <a:r>
              <a:rPr lang="ru-RU" sz="1600" b="1" dirty="0" smtClean="0"/>
              <a:t>25,10 – 2</a:t>
            </a:r>
          </a:p>
          <a:p>
            <a:pPr eaLnBrk="0" hangingPunct="0"/>
            <a:r>
              <a:rPr lang="en-US" sz="1600" b="1" dirty="0" smtClean="0"/>
              <a:t>IX</a:t>
            </a:r>
            <a:r>
              <a:rPr lang="ru-RU" sz="1600" b="1" dirty="0" smtClean="0"/>
              <a:t> – 25,00 – 2</a:t>
            </a:r>
          </a:p>
          <a:p>
            <a:pPr eaLnBrk="0" hangingPunct="0"/>
            <a:r>
              <a:rPr lang="en-US" sz="1600" b="1" dirty="0" smtClean="0"/>
              <a:t>X</a:t>
            </a:r>
            <a:r>
              <a:rPr lang="ru-RU" sz="1600" b="1" dirty="0" smtClean="0"/>
              <a:t> – 24,95 – 1</a:t>
            </a:r>
          </a:p>
          <a:p>
            <a:pPr eaLnBrk="0" hangingPunct="0"/>
            <a:r>
              <a:rPr lang="en-US" sz="1600" b="1" dirty="0" smtClean="0"/>
              <a:t>XI</a:t>
            </a:r>
            <a:r>
              <a:rPr lang="ru-RU" sz="1600" b="1" dirty="0" smtClean="0"/>
              <a:t> – 24,90 – 1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643042" y="0"/>
          <a:ext cx="7500958" cy="6215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0" y="-2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Максимальные розничные цены на дизельное топливо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(летнее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algn="ctr" eaLnBrk="0" hangingPunct="0"/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по Приволжскому Федеральному округу на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26 сентября 2011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</a:rPr>
              <a:t>г.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 rot="-5400000">
            <a:off x="953857" y="4208258"/>
            <a:ext cx="132556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600" dirty="0"/>
              <a:t>руб./литр</a:t>
            </a:r>
            <a:endParaRPr lang="ru-RU" sz="2000" dirty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14546" y="1500174"/>
            <a:ext cx="34071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b="1" dirty="0"/>
              <a:t>Средняя цена – </a:t>
            </a:r>
            <a:r>
              <a:rPr lang="ru-RU" b="1" dirty="0" smtClean="0"/>
              <a:t>25,47 </a:t>
            </a:r>
            <a:r>
              <a:rPr lang="ru-RU" b="1" dirty="0"/>
              <a:t>руб./литр</a:t>
            </a:r>
            <a:r>
              <a:rPr lang="ru-RU" sz="2000" b="1" dirty="0"/>
              <a:t> </a:t>
            </a:r>
          </a:p>
        </p:txBody>
      </p:sp>
      <p:sp>
        <p:nvSpPr>
          <p:cNvPr id="8" name="TextBox 21"/>
          <p:cNvSpPr txBox="1"/>
          <p:nvPr/>
        </p:nvSpPr>
        <p:spPr bwMode="white">
          <a:xfrm>
            <a:off x="-71470" y="785794"/>
            <a:ext cx="1928794" cy="52322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551ACC"/>
                </a:solidFill>
                <a:latin typeface="+mn-lt"/>
              </a:rPr>
              <a:t>Изменение цен</a:t>
            </a:r>
          </a:p>
          <a:p>
            <a:r>
              <a:rPr lang="ru-RU" sz="1400" b="1" dirty="0" smtClean="0">
                <a:solidFill>
                  <a:srgbClr val="551ACC"/>
                </a:solidFill>
                <a:latin typeface="+mn-lt"/>
              </a:rPr>
              <a:t>с 20 сентября 2011г.:</a:t>
            </a:r>
            <a:endParaRPr lang="ru-RU" sz="1400" b="1" dirty="0">
              <a:solidFill>
                <a:srgbClr val="551ACC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60270" y="857232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551ACC"/>
                </a:solidFill>
              </a:rPr>
              <a:t>+0,20</a:t>
            </a:r>
            <a:endParaRPr lang="ru-RU" sz="1600" b="1" dirty="0">
              <a:solidFill>
                <a:srgbClr val="551ACC"/>
              </a:solidFill>
            </a:endParaRPr>
          </a:p>
        </p:txBody>
      </p:sp>
      <p:sp>
        <p:nvSpPr>
          <p:cNvPr id="17" name="TextBox 10"/>
          <p:cNvSpPr txBox="1"/>
          <p:nvPr/>
        </p:nvSpPr>
        <p:spPr>
          <a:xfrm>
            <a:off x="0" y="613037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latin typeface="+mn-lt"/>
              </a:rPr>
              <a:t>За период с 20 по 26 сентября 2011 г. произошло повышение розничной цены на </a:t>
            </a:r>
            <a:r>
              <a:rPr lang="ru-RU" sz="1600" dirty="0" err="1" smtClean="0">
                <a:latin typeface="+mn-lt"/>
              </a:rPr>
              <a:t>диз.топливо</a:t>
            </a:r>
            <a:r>
              <a:rPr lang="ru-RU" sz="1600" dirty="0" smtClean="0">
                <a:latin typeface="+mn-lt"/>
              </a:rPr>
              <a:t> (летнее) в Самаре на 20 коп.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678578"/>
          <a:ext cx="9143999" cy="4525894"/>
        </p:xfrm>
        <a:graphic>
          <a:graphicData uri="http://schemas.openxmlformats.org/drawingml/2006/table">
            <a:tbl>
              <a:tblPr/>
              <a:tblGrid>
                <a:gridCol w="688807"/>
                <a:gridCol w="641430"/>
                <a:gridCol w="539384"/>
                <a:gridCol w="539384"/>
                <a:gridCol w="162731"/>
                <a:gridCol w="697365"/>
                <a:gridCol w="860096"/>
                <a:gridCol w="568538"/>
                <a:gridCol w="568538"/>
                <a:gridCol w="568538"/>
                <a:gridCol w="568538"/>
                <a:gridCol w="597695"/>
                <a:gridCol w="601339"/>
                <a:gridCol w="513872"/>
                <a:gridCol w="513872"/>
                <a:gridCol w="513872"/>
              </a:tblGrid>
              <a:tr h="19807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Марка топлива</a:t>
                      </a:r>
                    </a:p>
                    <a:p>
                      <a:pPr algn="l" fontAlgn="b"/>
                      <a:r>
                        <a:rPr lang="ru-RU" sz="1400" b="1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Реализация на АЗС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0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г.Казань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>
                          <a:latin typeface="+mn-lt"/>
                        </a:rPr>
                        <a:t>Альметьевский</a:t>
                      </a:r>
                      <a:r>
                        <a:rPr lang="ru-RU" sz="1600" b="1" i="0" u="none" strike="noStrike" dirty="0">
                          <a:latin typeface="+mn-lt"/>
                        </a:rPr>
                        <a:t> р-н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9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ОАО ХК "Татнефтепродукт"</a:t>
                      </a:r>
                    </a:p>
                  </a:txBody>
                  <a:tcPr marL="7712" marR="7712" marT="77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КФ ООО "</a:t>
                      </a:r>
                      <a:r>
                        <a:rPr lang="ru-RU" sz="1400" b="0" i="0" u="none" strike="noStrike" dirty="0" err="1">
                          <a:latin typeface="+mn-lt"/>
                        </a:rPr>
                        <a:t>Татнефть-АЗС</a:t>
                      </a:r>
                      <a:r>
                        <a:rPr lang="ru-RU" sz="1400" b="0" i="0" u="none" strike="noStrike" dirty="0">
                          <a:latin typeface="+mn-lt"/>
                        </a:rPr>
                        <a:t> Центр"</a:t>
                      </a:r>
                    </a:p>
                  </a:txBody>
                  <a:tcPr marL="7712" marR="7712" marT="77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ООО "Карсар"</a:t>
                      </a:r>
                    </a:p>
                  </a:txBody>
                  <a:tcPr marL="7712" marR="7712" marT="77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ООО "Транзит"</a:t>
                      </a:r>
                    </a:p>
                  </a:txBody>
                  <a:tcPr marL="7712" marR="7712" marT="77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ООО Компания "Форт-Римэкс" (ООО "Оптан-Казань")</a:t>
                      </a:r>
                    </a:p>
                  </a:txBody>
                  <a:tcPr marL="7712" marR="7712" marT="77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ООО "ЛУКойл-УНП" АЗС№9</a:t>
                      </a:r>
                    </a:p>
                  </a:txBody>
                  <a:tcPr marL="7712" marR="7712" marT="77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ООО "Апэкс-АЗС"</a:t>
                      </a:r>
                    </a:p>
                  </a:txBody>
                  <a:tcPr marL="7712" marR="7712" marT="77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ООО "Чулпан-АЗС"</a:t>
                      </a:r>
                    </a:p>
                  </a:txBody>
                  <a:tcPr marL="7712" marR="7712" marT="77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ООО "Стенли"</a:t>
                      </a:r>
                    </a:p>
                  </a:txBody>
                  <a:tcPr marL="7712" marR="7712" marT="77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ЗАО "Нимб"                                                                              (ООО "Канон")</a:t>
                      </a:r>
                    </a:p>
                  </a:txBody>
                  <a:tcPr marL="7712" marR="7712" marT="77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АФ ООО "Татнефть-АЗС Центр"</a:t>
                      </a:r>
                    </a:p>
                  </a:txBody>
                  <a:tcPr marL="7712" marR="7712" marT="77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ООО "Автодорстрой" АЗС № 52</a:t>
                      </a:r>
                    </a:p>
                  </a:txBody>
                  <a:tcPr marL="7712" marR="7712" marT="77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ООО "АЗС № 1"</a:t>
                      </a:r>
                    </a:p>
                  </a:txBody>
                  <a:tcPr marL="7712" marR="7712" marT="77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ООО "АТК"</a:t>
                      </a:r>
                    </a:p>
                  </a:txBody>
                  <a:tcPr marL="7712" marR="7712" marT="7712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+mn-lt"/>
                        </a:rPr>
                        <a:t>руб./литр</a:t>
                      </a:r>
                    </a:p>
                  </a:txBody>
                  <a:tcPr marL="7712" marR="7712" marT="77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А-80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-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latin typeface="+mn-lt"/>
                      </a:endParaRP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-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+mn-lt"/>
                        </a:rPr>
                        <a:t>25,20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FF"/>
                          </a:solidFill>
                          <a:latin typeface="+mn-lt"/>
                        </a:rPr>
                        <a:t>23,95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24,10-24,90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-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24,90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-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АИ-92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FF"/>
                          </a:solidFill>
                          <a:latin typeface="+mn-lt"/>
                        </a:rPr>
                        <a:t>26,00-</a:t>
                      </a:r>
                      <a:r>
                        <a:rPr lang="ru-RU" sz="1400" b="0" i="0" u="none" strike="noStrike">
                          <a:latin typeface="+mn-lt"/>
                        </a:rPr>
                        <a:t>26,30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latin typeface="+mn-lt"/>
                      </a:endParaRP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FF"/>
                          </a:solidFill>
                          <a:latin typeface="+mn-lt"/>
                        </a:rPr>
                        <a:t>26,00</a:t>
                      </a:r>
                      <a:r>
                        <a:rPr lang="ru-RU" sz="1400" b="0" i="0" u="none" strike="noStrike">
                          <a:latin typeface="+mn-lt"/>
                        </a:rPr>
                        <a:t>-</a:t>
                      </a:r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  <a:endParaRPr lang="ru-RU" sz="1400" b="0" i="0" u="none" strike="noStrike">
                        <a:latin typeface="+mn-lt"/>
                      </a:endParaRP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26,90-</a:t>
                      </a:r>
                      <a:r>
                        <a:rPr lang="ru-RU" sz="1400" b="1" i="0" u="none" strike="noStrike">
                          <a:latin typeface="+mn-lt"/>
                        </a:rPr>
                        <a:t>27,30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26,35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+mn-lt"/>
                        </a:rPr>
                        <a:t>27,00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+mn-lt"/>
                        </a:rPr>
                        <a:t>27,00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АИ-95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28,00-28,40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FF"/>
                          </a:solidFill>
                          <a:latin typeface="+mn-lt"/>
                        </a:rPr>
                        <a:t>27,80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+mn-lt"/>
                        </a:rPr>
                        <a:t>29,00-29,40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27,95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28,50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+mn-lt"/>
                        </a:rPr>
                        <a:t>29,50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+mn-lt"/>
                        </a:rPr>
                        <a:t>29,00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28,50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28,50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latin typeface="+mn-lt"/>
                        </a:rPr>
                        <a:t>ДТлет</a:t>
                      </a:r>
                      <a:endParaRPr lang="ru-RU" sz="1400" b="1" i="0" u="none" strike="noStrike" dirty="0">
                        <a:latin typeface="+mn-lt"/>
                      </a:endParaRP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23,00-</a:t>
                      </a:r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24,00-24,50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latin typeface="+mn-lt"/>
                      </a:endParaRP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20,90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25,10-</a:t>
                      </a:r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  <a:endParaRPr lang="ru-RU" sz="1400" b="0" i="0" u="none" strike="noStrike">
                        <a:latin typeface="+mn-lt"/>
                      </a:endParaRP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+mn-lt"/>
                        </a:rPr>
                        <a:t>-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+mn-lt"/>
                        </a:rPr>
                        <a:t>-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24,50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25,10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25,00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25,10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ДТ Евро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25,50-26,00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26,00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latin typeface="+mn-lt"/>
                      </a:endParaRP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24,50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25,25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26,00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7712" marR="7712" marT="7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Справка о розничных ценах на моторное топливо по Республике Татарстан </a:t>
            </a:r>
          </a:p>
          <a:p>
            <a:pPr algn="ctr"/>
            <a:r>
              <a:rPr lang="ru-RU" sz="2000" b="1" dirty="0" smtClean="0"/>
              <a:t>на 26 сентября 2011г.</a:t>
            </a:r>
            <a:endParaRPr lang="ru-RU" sz="20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8" y="5500702"/>
          <a:ext cx="8929718" cy="1291540"/>
        </p:xfrm>
        <a:graphic>
          <a:graphicData uri="http://schemas.openxmlformats.org/drawingml/2006/table">
            <a:tbl>
              <a:tblPr/>
              <a:tblGrid>
                <a:gridCol w="285752"/>
                <a:gridCol w="8643966"/>
              </a:tblGrid>
              <a:tr h="956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FF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 Минимальная розничная цена на моторное топливо по Республике Татарстан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6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 Максимальная розничная цена на моторное топливо по Республике Татарстан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 Цены на моторное топливо на отдельных АЗС Республики Татарстан, значение которых выше, чем максимальные розничные цены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 Цены на моторное топливо на АЗС Республики Татарстан, значение которых ниже максимальных розничных цен и выше минимальных.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Справка о розничных ценах на моторное топливо по Республике Татарстан </a:t>
            </a:r>
          </a:p>
          <a:p>
            <a:pPr algn="ctr"/>
            <a:r>
              <a:rPr lang="ru-RU" sz="2000" b="1" dirty="0" smtClean="0"/>
              <a:t>на 26 сентября 2011г.</a:t>
            </a:r>
            <a:endParaRPr lang="ru-RU" sz="20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8" y="5500702"/>
          <a:ext cx="8929718" cy="1291540"/>
        </p:xfrm>
        <a:graphic>
          <a:graphicData uri="http://schemas.openxmlformats.org/drawingml/2006/table">
            <a:tbl>
              <a:tblPr/>
              <a:tblGrid>
                <a:gridCol w="285752"/>
                <a:gridCol w="8643966"/>
              </a:tblGrid>
              <a:tr h="956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FF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 Минимальная розничная цена на моторное топливо по Республике Татарстан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6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 Максимальная розничная цена на моторное топливо по Республике Татарстан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 Цены на моторное топливо на отдельных АЗС Республики Татарстан, значение которых выше, чем максимальные розничные цены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 Цены на моторное топливо на АЗС Республики Татарстан, значение которых ниже максимальных розничных цен и выше минимальных.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642919"/>
          <a:ext cx="9143995" cy="4786345"/>
        </p:xfrm>
        <a:graphic>
          <a:graphicData uri="http://schemas.openxmlformats.org/drawingml/2006/table">
            <a:tbl>
              <a:tblPr/>
              <a:tblGrid>
                <a:gridCol w="723405"/>
                <a:gridCol w="612406"/>
                <a:gridCol w="539683"/>
                <a:gridCol w="539683"/>
                <a:gridCol w="539683"/>
                <a:gridCol w="539683"/>
                <a:gridCol w="539683"/>
                <a:gridCol w="539683"/>
                <a:gridCol w="627717"/>
                <a:gridCol w="627717"/>
                <a:gridCol w="539683"/>
                <a:gridCol w="539683"/>
                <a:gridCol w="566476"/>
                <a:gridCol w="551167"/>
                <a:gridCol w="566476"/>
                <a:gridCol w="551167"/>
              </a:tblGrid>
              <a:tr h="33183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+mn-lt"/>
                        </a:rPr>
                        <a:t>Марка топлива</a:t>
                      </a:r>
                      <a:endParaRPr lang="ru-RU" sz="1400" b="1" i="0" u="none" strike="noStrike" dirty="0">
                        <a:latin typeface="+mn-lt"/>
                      </a:endParaRP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Реализация на АЗС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530"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>
                          <a:latin typeface="+mn-lt"/>
                        </a:rPr>
                        <a:t>Тукаевский</a:t>
                      </a:r>
                      <a:r>
                        <a:rPr lang="ru-RU" sz="1600" b="1" i="0" u="none" strike="noStrike" dirty="0">
                          <a:latin typeface="+mn-lt"/>
                        </a:rPr>
                        <a:t> р-н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Нижнекамский р-н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2151"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latin typeface="Times New Roman"/>
                      </a:endParaRP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"</a:t>
                      </a:r>
                      <a:r>
                        <a:rPr lang="ru-RU" sz="1400" b="0" i="0" u="none" strike="noStrike" dirty="0" err="1">
                          <a:latin typeface="+mn-lt"/>
                        </a:rPr>
                        <a:t>Татнефтепродукт-Закамье</a:t>
                      </a:r>
                      <a:r>
                        <a:rPr lang="ru-RU" sz="1400" b="0" i="0" u="none" strike="noStrike" dirty="0">
                          <a:latin typeface="+mn-lt"/>
                        </a:rPr>
                        <a:t>" ОАО ХК "ТНП"</a:t>
                      </a:r>
                    </a:p>
                  </a:txBody>
                  <a:tcPr marL="7684" marR="7684" marT="768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ЧФ ООО "Татнефть-АЗС Центр"</a:t>
                      </a:r>
                    </a:p>
                  </a:txBody>
                  <a:tcPr marL="7684" marR="7684" marT="768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ИП Юсупов И.З.</a:t>
                      </a:r>
                    </a:p>
                  </a:txBody>
                  <a:tcPr marL="7684" marR="7684" marT="768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Чулманнефте-продукт</a:t>
                      </a:r>
                    </a:p>
                  </a:txBody>
                  <a:tcPr marL="7684" marR="7684" marT="768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ООО "Кузкэй"</a:t>
                      </a:r>
                    </a:p>
                  </a:txBody>
                  <a:tcPr marL="7684" marR="7684" marT="768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ООО "Стрейт-Ойл"</a:t>
                      </a:r>
                    </a:p>
                  </a:txBody>
                  <a:tcPr marL="7684" marR="7684" marT="768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ИП - Уржумов Б.А.</a:t>
                      </a:r>
                    </a:p>
                  </a:txBody>
                  <a:tcPr marL="7684" marR="7684" marT="768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"Татнефтепродукт-Закамье" ОАО ХК "ТНП"</a:t>
                      </a:r>
                    </a:p>
                  </a:txBody>
                  <a:tcPr marL="7684" marR="7684" marT="768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ОАО "Чистополь-нефтепродукт"                                           ОАО ХК "ТНП"</a:t>
                      </a:r>
                    </a:p>
                  </a:txBody>
                  <a:tcPr marL="7684" marR="7684" marT="768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ЧФ ООО "Татнефть-АЗС Центр"</a:t>
                      </a:r>
                    </a:p>
                  </a:txBody>
                  <a:tcPr marL="7684" marR="7684" marT="768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ООО "Автодорстрой" АЗС№11</a:t>
                      </a:r>
                    </a:p>
                  </a:txBody>
                  <a:tcPr marL="7684" marR="7684" marT="768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ОАО "ТАИФ-НК" АЗС№2</a:t>
                      </a:r>
                    </a:p>
                  </a:txBody>
                  <a:tcPr marL="7684" marR="7684" marT="768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ООО "ЛУКойл-УНП" АЗС№14/49</a:t>
                      </a:r>
                    </a:p>
                  </a:txBody>
                  <a:tcPr marL="7684" marR="7684" marT="768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ОАО "ТАИФ-НК" АЗС№3</a:t>
                      </a:r>
                    </a:p>
                  </a:txBody>
                  <a:tcPr marL="7684" marR="7684" marT="768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ООО "Камнефте-продукт-НК" </a:t>
                      </a:r>
                    </a:p>
                  </a:txBody>
                  <a:tcPr marL="7684" marR="7684" marT="768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+mn-lt"/>
                        </a:rPr>
                        <a:t>руб./литр</a:t>
                      </a:r>
                    </a:p>
                  </a:txBody>
                  <a:tcPr marL="7684" marR="7684" marT="76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А-80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-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25,00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24,50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24,80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-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-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-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+mn-lt"/>
                        </a:rPr>
                        <a:t>26,00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466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АИ-92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26,80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26,70-</a:t>
                      </a:r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  <a:endParaRPr lang="ru-RU" sz="1400" b="0" i="0" u="none" strike="noStrike">
                        <a:latin typeface="+mn-lt"/>
                      </a:endParaRP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+mn-lt"/>
                        </a:rPr>
                        <a:t>28,50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26,80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26,80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26,20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26,35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FF"/>
                          </a:solidFill>
                          <a:latin typeface="+mn-lt"/>
                        </a:rPr>
                        <a:t>26,00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26,30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АИ-95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28,50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+mn-lt"/>
                        </a:rPr>
                        <a:t>30,20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28,50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27,90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27,95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27,90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-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latin typeface="+mn-lt"/>
                        </a:rPr>
                        <a:t>ДТлет</a:t>
                      </a:r>
                      <a:endParaRPr lang="ru-RU" sz="1400" b="1" i="0" u="none" strike="noStrike" dirty="0">
                        <a:latin typeface="+mn-lt"/>
                      </a:endParaRP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22,50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22,50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FF"/>
                          </a:solidFill>
                          <a:latin typeface="+mn-lt"/>
                        </a:rPr>
                        <a:t>20,50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23,70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24,00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25,00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24,00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-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-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22,50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5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ДТ Евро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26,00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23,50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25,40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24,95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7684" marR="7684" marT="76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Справка о розничных ценах на моторное топливо по Республике Татарстан </a:t>
            </a:r>
          </a:p>
          <a:p>
            <a:pPr algn="ctr"/>
            <a:r>
              <a:rPr lang="ru-RU" sz="2000" b="1" dirty="0" smtClean="0"/>
              <a:t>на 26 сентября 2011г.</a:t>
            </a:r>
            <a:endParaRPr lang="ru-RU" sz="2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8" y="5500702"/>
          <a:ext cx="8929718" cy="1291540"/>
        </p:xfrm>
        <a:graphic>
          <a:graphicData uri="http://schemas.openxmlformats.org/drawingml/2006/table">
            <a:tbl>
              <a:tblPr/>
              <a:tblGrid>
                <a:gridCol w="285752"/>
                <a:gridCol w="8643966"/>
              </a:tblGrid>
              <a:tr h="956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FF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 Минимальная розничная цена на моторное топливо по Республике Татарстан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6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 Максимальная розничная цена на моторное топливо по Республике Татарстан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 Цены на моторное топливо на отдельных АЗС Республики Татарстан, значение которых выше, чем максимальные розничные цены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 Цены на моторное топливо на АЗС Республики Татарстан, значение которых ниже максимальных розничных цен и выше минимальных.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596205"/>
          <a:ext cx="8929718" cy="4833059"/>
        </p:xfrm>
        <a:graphic>
          <a:graphicData uri="http://schemas.openxmlformats.org/drawingml/2006/table">
            <a:tbl>
              <a:tblPr/>
              <a:tblGrid>
                <a:gridCol w="1012374"/>
                <a:gridCol w="1059830"/>
                <a:gridCol w="822554"/>
                <a:gridCol w="565499"/>
                <a:gridCol w="1185066"/>
                <a:gridCol w="933283"/>
                <a:gridCol w="949103"/>
                <a:gridCol w="991285"/>
                <a:gridCol w="699163"/>
                <a:gridCol w="711561"/>
              </a:tblGrid>
              <a:tr h="30186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+mn-lt"/>
                        </a:rPr>
                        <a:t>Марка</a:t>
                      </a:r>
                      <a:r>
                        <a:rPr lang="ru-RU" sz="1400" b="1" i="0" u="none" strike="noStrike" baseline="0" dirty="0" smtClean="0">
                          <a:latin typeface="+mn-lt"/>
                        </a:rPr>
                        <a:t> топлива</a:t>
                      </a:r>
                      <a:endParaRPr lang="ru-RU" sz="1400" b="1" i="0" u="none" strike="noStrike" dirty="0">
                        <a:latin typeface="+mn-lt"/>
                      </a:endParaRP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+mn-lt"/>
                        </a:rPr>
                        <a:t>Реализация на </a:t>
                      </a:r>
                      <a:r>
                        <a:rPr lang="ru-RU" sz="1600" b="1" i="0" u="none" strike="noStrike" dirty="0" smtClean="0">
                          <a:latin typeface="+mn-lt"/>
                        </a:rPr>
                        <a:t>АЗС</a:t>
                      </a:r>
                      <a:r>
                        <a:rPr lang="ru-RU" sz="1600" b="1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6630" marR="6630" marT="66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6630" marR="6630" marT="66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6630" marR="6630" marT="66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6630" marR="6630" marT="66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6630" marR="6630" marT="66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591">
                <a:tc v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+mn-lt"/>
                      </a:endParaRP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latin typeface="+mn-lt"/>
                        </a:rPr>
                        <a:t>Балтасин-ский</a:t>
                      </a:r>
                      <a:r>
                        <a:rPr lang="ru-RU" sz="1400" b="1" i="0" u="none" strike="noStrike" dirty="0">
                          <a:latin typeface="+mn-lt"/>
                        </a:rPr>
                        <a:t> р-н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latin typeface="+mn-lt"/>
                        </a:rPr>
                        <a:t>Буинский</a:t>
                      </a:r>
                      <a:r>
                        <a:rPr lang="ru-RU" sz="1400" b="1" i="0" u="none" strike="noStrike" dirty="0">
                          <a:latin typeface="+mn-lt"/>
                        </a:rPr>
                        <a:t> р-н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latin typeface="+mn-lt"/>
                        </a:rPr>
                        <a:t>Сабинский</a:t>
                      </a:r>
                      <a:r>
                        <a:rPr lang="ru-RU" sz="1400" b="1" i="0" u="none" strike="noStrike" dirty="0" smtClean="0"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>
                          <a:latin typeface="+mn-lt"/>
                        </a:rPr>
                        <a:t>р-н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Арский р-н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latin typeface="+mn-lt"/>
                        </a:rPr>
                        <a:t>Атнинский</a:t>
                      </a:r>
                      <a:r>
                        <a:rPr lang="ru-RU" sz="1400" b="1" i="0" u="none" strike="noStrike" dirty="0" smtClean="0"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>
                          <a:latin typeface="+mn-lt"/>
                        </a:rPr>
                        <a:t>р-н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latin typeface="+mn-lt"/>
                        </a:rPr>
                        <a:t>Агрызский</a:t>
                      </a:r>
                      <a:r>
                        <a:rPr lang="ru-RU" sz="1400" b="1" i="0" u="none" strike="noStrike" dirty="0" smtClean="0"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>
                          <a:latin typeface="+mn-lt"/>
                        </a:rPr>
                        <a:t>р-н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latin typeface="+mn-lt"/>
                        </a:rPr>
                        <a:t>Актанышский</a:t>
                      </a:r>
                      <a:r>
                        <a:rPr lang="ru-RU" sz="1400" b="1" i="0" u="none" strike="noStrike" dirty="0">
                          <a:latin typeface="+mn-lt"/>
                        </a:rPr>
                        <a:t> р-н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34566">
                <a:tc v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+mn-lt"/>
                      </a:endParaRP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ООО "Юлдаш"</a:t>
                      </a:r>
                    </a:p>
                  </a:txBody>
                  <a:tcPr marL="6630" marR="6630" marT="66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"Буинскнефтепродукт"                                                      ОАО ХК "ТНП"</a:t>
                      </a:r>
                    </a:p>
                  </a:txBody>
                  <a:tcPr marL="6630" marR="6630" marT="66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ООО "Факел"</a:t>
                      </a:r>
                    </a:p>
                  </a:txBody>
                  <a:tcPr marL="6630" marR="6630" marT="66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"</a:t>
                      </a:r>
                      <a:r>
                        <a:rPr lang="ru-RU" sz="1400" b="0" i="0" u="none" strike="noStrike" dirty="0" smtClean="0">
                          <a:latin typeface="+mn-lt"/>
                        </a:rPr>
                        <a:t>Шемордан-нефтепродукт</a:t>
                      </a:r>
                      <a:r>
                        <a:rPr lang="ru-RU" sz="1400" b="0" i="0" u="none" strike="noStrike" dirty="0">
                          <a:latin typeface="+mn-lt"/>
                        </a:rPr>
                        <a:t>"                                                      ОАО ХК "ТНП"</a:t>
                      </a:r>
                    </a:p>
                  </a:txBody>
                  <a:tcPr marL="6630" marR="6630" marT="66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ОАО "Арскнефтепродукт"                                                (ОАО ХК ТНП")</a:t>
                      </a:r>
                    </a:p>
                  </a:txBody>
                  <a:tcPr marL="6630" marR="6630" marT="66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ОАО "Арскнефтепродукт"                                                     (ОАО ХК ТНП")</a:t>
                      </a:r>
                    </a:p>
                  </a:txBody>
                  <a:tcPr marL="6630" marR="6630" marT="66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"Агрызнефтепродукт"                                        ОАО ХК "ТНП"</a:t>
                      </a:r>
                    </a:p>
                  </a:txBody>
                  <a:tcPr marL="6630" marR="6630" marT="66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latin typeface="+mn-lt"/>
                        </a:rPr>
                        <a:t>Актанышнефтепродукт</a:t>
                      </a:r>
                      <a:r>
                        <a:rPr lang="ru-RU" sz="1400" b="0" i="0" u="none" strike="noStrike" dirty="0">
                          <a:latin typeface="+mn-lt"/>
                        </a:rPr>
                        <a:t>                                                      ОАО ХК "ТНП"</a:t>
                      </a:r>
                    </a:p>
                  </a:txBody>
                  <a:tcPr marL="6630" marR="6630" marT="66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ИП - </a:t>
                      </a:r>
                      <a:r>
                        <a:rPr lang="ru-RU" sz="1400" b="0" i="0" u="none" strike="noStrike" dirty="0" err="1">
                          <a:latin typeface="+mn-lt"/>
                        </a:rPr>
                        <a:t>Загитов</a:t>
                      </a:r>
                      <a:r>
                        <a:rPr lang="ru-RU" sz="1400" b="0" i="0" u="none" strike="noStrike" dirty="0">
                          <a:latin typeface="+mn-lt"/>
                        </a:rPr>
                        <a:t> М.Ф.</a:t>
                      </a:r>
                    </a:p>
                  </a:txBody>
                  <a:tcPr marL="6630" marR="6630" marT="66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+mn-lt"/>
                        </a:rPr>
                        <a:t>руб./</a:t>
                      </a:r>
                      <a:r>
                        <a:rPr lang="ru-RU" sz="1400" b="0" i="0" u="none" strike="noStrike" dirty="0" smtClean="0">
                          <a:latin typeface="+mn-lt"/>
                        </a:rPr>
                        <a:t>литр</a:t>
                      </a:r>
                      <a:endParaRPr lang="ru-RU" sz="1400" b="0" i="0" u="none" strike="noStrike" dirty="0">
                        <a:latin typeface="+mn-lt"/>
                      </a:endParaRPr>
                    </a:p>
                  </a:txBody>
                  <a:tcPr marL="6630" marR="6630" marT="663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latin typeface="+mn-lt"/>
                      </a:endParaRPr>
                    </a:p>
                  </a:txBody>
                  <a:tcPr marL="6630" marR="6630" marT="663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latin typeface="+mn-lt"/>
                      </a:endParaRPr>
                    </a:p>
                  </a:txBody>
                  <a:tcPr marL="6630" marR="6630" marT="663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latin typeface="+mn-lt"/>
                      </a:endParaRPr>
                    </a:p>
                  </a:txBody>
                  <a:tcPr marL="6630" marR="6630" marT="663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latin typeface="+mn-lt"/>
                      </a:endParaRPr>
                    </a:p>
                  </a:txBody>
                  <a:tcPr marL="6630" marR="6630" marT="663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latin typeface="+mn-lt"/>
                      </a:endParaRPr>
                    </a:p>
                  </a:txBody>
                  <a:tcPr marL="6630" marR="6630" marT="663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4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А-80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25,00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-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4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АИ-92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+mn-lt"/>
                        </a:rPr>
                        <a:t>27,50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26,70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FF"/>
                          </a:solidFill>
                          <a:latin typeface="+mn-lt"/>
                        </a:rPr>
                        <a:t>26,00</a:t>
                      </a:r>
                      <a:r>
                        <a:rPr lang="ru-RU" sz="1400" b="0" i="0" u="none" strike="noStrike">
                          <a:latin typeface="+mn-lt"/>
                        </a:rPr>
                        <a:t>-</a:t>
                      </a:r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  <a:endParaRPr lang="ru-RU" sz="1400" b="1" i="0" u="none" strike="noStrike">
                        <a:latin typeface="+mn-lt"/>
                      </a:endParaRP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26,80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4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АИ-95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-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28,00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28,00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28,50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5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latin typeface="+mn-lt"/>
                        </a:rPr>
                        <a:t>ДТлет</a:t>
                      </a:r>
                      <a:endParaRPr lang="ru-RU" sz="1400" b="1" i="0" u="none" strike="noStrike" dirty="0">
                        <a:latin typeface="+mn-lt"/>
                      </a:endParaRP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21,50-</a:t>
                      </a:r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23,50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25,00-</a:t>
                      </a:r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21,50-</a:t>
                      </a:r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  <a:endParaRPr lang="ru-RU" sz="1400" b="0" i="0" u="none" strike="noStrike">
                        <a:latin typeface="+mn-lt"/>
                      </a:endParaRP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22,50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4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ДТ Евро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26,30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26,30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Справка о розничных ценах на моторное топливо по Республике Татарстан </a:t>
            </a:r>
          </a:p>
          <a:p>
            <a:pPr algn="ctr"/>
            <a:r>
              <a:rPr lang="ru-RU" sz="2000" b="1" dirty="0" smtClean="0"/>
              <a:t>на 26 сентября 2011г.</a:t>
            </a:r>
            <a:endParaRPr lang="ru-RU" sz="2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8" y="5500702"/>
          <a:ext cx="8929718" cy="1291540"/>
        </p:xfrm>
        <a:graphic>
          <a:graphicData uri="http://schemas.openxmlformats.org/drawingml/2006/table">
            <a:tbl>
              <a:tblPr/>
              <a:tblGrid>
                <a:gridCol w="285752"/>
                <a:gridCol w="8643966"/>
              </a:tblGrid>
              <a:tr h="956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FF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 Минимальная розничная цена на моторное топливо по Республике Татарстан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6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 Максимальная розничная цена на моторное топливо по Республике Татарстан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 Цены на моторное топливо на отдельных АЗС Республики Татарстан, значение которых выше, чем максимальные розничные цены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07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+mn-lt"/>
                        </a:rPr>
                        <a:t> Цены на моторное топливо на АЗС Республики Татарстан, значение которых ниже максимальных розничных цен и выше минимальных.</a:t>
                      </a:r>
                    </a:p>
                  </a:txBody>
                  <a:tcPr marL="2845" marR="2845" marT="28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714356"/>
          <a:ext cx="9144000" cy="4638722"/>
        </p:xfrm>
        <a:graphic>
          <a:graphicData uri="http://schemas.openxmlformats.org/drawingml/2006/table">
            <a:tbl>
              <a:tblPr/>
              <a:tblGrid>
                <a:gridCol w="981175"/>
                <a:gridCol w="981175"/>
                <a:gridCol w="895138"/>
                <a:gridCol w="703812"/>
                <a:gridCol w="799475"/>
                <a:gridCol w="686698"/>
                <a:gridCol w="804675"/>
                <a:gridCol w="1097284"/>
                <a:gridCol w="936304"/>
                <a:gridCol w="640488"/>
                <a:gridCol w="617776"/>
              </a:tblGrid>
              <a:tr h="27844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Марка топлива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Реализация на АЗС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8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latin typeface="+mn-lt"/>
                        </a:rPr>
                        <a:t>Лениногор-ский</a:t>
                      </a:r>
                      <a:r>
                        <a:rPr lang="ru-RU" sz="1400" b="1" i="0" u="none" strike="noStrike" dirty="0">
                          <a:latin typeface="+mn-lt"/>
                        </a:rPr>
                        <a:t> р-н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latin typeface="+mn-lt"/>
                        </a:rPr>
                        <a:t>Бугульминский</a:t>
                      </a:r>
                      <a:r>
                        <a:rPr lang="ru-RU" sz="1400" b="1" i="0" u="none" strike="noStrike" dirty="0">
                          <a:latin typeface="+mn-lt"/>
                        </a:rPr>
                        <a:t> р-н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latin typeface="+mn-lt"/>
                        </a:rPr>
                        <a:t>Бавлинский</a:t>
                      </a:r>
                      <a:r>
                        <a:rPr lang="ru-RU" sz="1400" b="1" i="0" u="none" strike="noStrike" dirty="0">
                          <a:latin typeface="+mn-lt"/>
                        </a:rPr>
                        <a:t> р-н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 smtClean="0">
                          <a:latin typeface="+mn-lt"/>
                        </a:rPr>
                        <a:t>Нурлатский</a:t>
                      </a:r>
                      <a:r>
                        <a:rPr lang="ru-RU" sz="1400" b="1" i="0" u="none" strike="noStrike" dirty="0" smtClean="0">
                          <a:latin typeface="+mn-lt"/>
                        </a:rPr>
                        <a:t> </a:t>
                      </a:r>
                      <a:r>
                        <a:rPr lang="ru-RU" sz="1400" b="1" i="0" u="none" strike="noStrike" dirty="0">
                          <a:latin typeface="+mn-lt"/>
                        </a:rPr>
                        <a:t>р-н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latin typeface="+mn-lt"/>
                        </a:rPr>
                        <a:t>Чистопольский</a:t>
                      </a:r>
                      <a:r>
                        <a:rPr lang="ru-RU" sz="1400" b="1" i="0" u="none" strike="noStrike" dirty="0">
                          <a:latin typeface="+mn-lt"/>
                        </a:rPr>
                        <a:t> р-н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85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БФ ООО "Татнефть-АЗС Центр"</a:t>
                      </a:r>
                    </a:p>
                  </a:txBody>
                  <a:tcPr marL="6630" marR="6630" marT="66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ОАО "Бугульманефтепродукт" (ОАО ХК "ТНП")</a:t>
                      </a:r>
                    </a:p>
                  </a:txBody>
                  <a:tcPr marL="6630" marR="6630" marT="66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БФ ООО "Татнефть-АЗС Центр"</a:t>
                      </a:r>
                    </a:p>
                  </a:txBody>
                  <a:tcPr marL="6630" marR="6630" marT="66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ООО "ЛУКойл-УНП" АЗС№4</a:t>
                      </a:r>
                    </a:p>
                  </a:txBody>
                  <a:tcPr marL="6630" marR="6630" marT="66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БФ ООО "Татнефть-АЗС Центр"</a:t>
                      </a:r>
                    </a:p>
                  </a:txBody>
                  <a:tcPr marL="6630" marR="6630" marT="66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ООО "</a:t>
                      </a:r>
                      <a:r>
                        <a:rPr lang="ru-RU" sz="1400" b="0" i="0" u="none" strike="noStrike" dirty="0" err="1">
                          <a:latin typeface="+mn-lt"/>
                        </a:rPr>
                        <a:t>ЛУКойл-УНП</a:t>
                      </a:r>
                      <a:r>
                        <a:rPr lang="ru-RU" sz="1400" b="0" i="0" u="none" strike="noStrike" dirty="0">
                          <a:latin typeface="+mn-lt"/>
                        </a:rPr>
                        <a:t>" АЗС№6/101</a:t>
                      </a:r>
                    </a:p>
                  </a:txBody>
                  <a:tcPr marL="6630" marR="6630" marT="66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"</a:t>
                      </a:r>
                      <a:r>
                        <a:rPr lang="ru-RU" sz="1400" b="0" i="0" u="none" strike="noStrike" dirty="0" err="1">
                          <a:latin typeface="+mn-lt"/>
                        </a:rPr>
                        <a:t>Нурлатнефтепродукт</a:t>
                      </a:r>
                      <a:r>
                        <a:rPr lang="ru-RU" sz="1400" b="0" i="0" u="none" strike="noStrike" dirty="0">
                          <a:latin typeface="+mn-lt"/>
                        </a:rPr>
                        <a:t>"                                          ОАО ХК "ТНП"</a:t>
                      </a:r>
                    </a:p>
                  </a:txBody>
                  <a:tcPr marL="6630" marR="6630" marT="66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ОАО "</a:t>
                      </a:r>
                      <a:r>
                        <a:rPr lang="ru-RU" sz="1400" b="0" i="0" u="none" strike="noStrike" dirty="0" smtClean="0">
                          <a:latin typeface="+mn-lt"/>
                        </a:rPr>
                        <a:t>Чистополь-нефтепродукт</a:t>
                      </a:r>
                      <a:r>
                        <a:rPr lang="ru-RU" sz="1400" b="0" i="0" u="none" strike="noStrike" dirty="0">
                          <a:latin typeface="+mn-lt"/>
                        </a:rPr>
                        <a:t>" </a:t>
                      </a:r>
                      <a:endParaRPr lang="ru-RU" sz="1400" b="0" i="0" u="none" strike="noStrike" dirty="0" smtClean="0">
                        <a:latin typeface="+mn-lt"/>
                      </a:endParaRP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latin typeface="+mn-lt"/>
                        </a:rPr>
                        <a:t>ОАО </a:t>
                      </a:r>
                      <a:r>
                        <a:rPr lang="ru-RU" sz="1400" b="0" i="0" u="none" strike="noStrike" dirty="0">
                          <a:latin typeface="+mn-lt"/>
                        </a:rPr>
                        <a:t>ХК "ТНП"</a:t>
                      </a:r>
                    </a:p>
                  </a:txBody>
                  <a:tcPr marL="6630" marR="6630" marT="66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ООО "Технострой"</a:t>
                      </a:r>
                    </a:p>
                  </a:txBody>
                  <a:tcPr marL="6630" marR="6630" marT="66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ООО "Автохит"</a:t>
                      </a:r>
                    </a:p>
                  </a:txBody>
                  <a:tcPr marL="6630" marR="6630" marT="663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2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latin typeface="+mn-lt"/>
                        </a:rPr>
                        <a:t>руб./литр</a:t>
                      </a:r>
                    </a:p>
                  </a:txBody>
                  <a:tcPr marL="6630" marR="6630" marT="66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А-80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24,50-</a:t>
                      </a:r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  <a:endParaRPr lang="ru-RU" sz="1400" b="0" i="0" u="none" strike="noStrike">
                        <a:latin typeface="+mn-lt"/>
                      </a:endParaRP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-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-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25,00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24,50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-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АИ-92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26,50-</a:t>
                      </a:r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  <a:endParaRPr lang="ru-RU" sz="1400" b="0" i="0" u="none" strike="noStrike">
                        <a:latin typeface="+mn-lt"/>
                      </a:endParaRP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26,35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26,35-</a:t>
                      </a:r>
                      <a:r>
                        <a:rPr lang="ru-RU" sz="1400" b="1" i="0" u="none" strike="noStrike">
                          <a:latin typeface="+mn-lt"/>
                        </a:rPr>
                        <a:t>27,35</a:t>
                      </a:r>
                      <a:endParaRPr lang="ru-RU" sz="1400" b="0" i="0" u="none" strike="noStrike">
                        <a:latin typeface="+mn-lt"/>
                      </a:endParaRP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26,90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26,50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26,80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АИ-95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27,95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27,95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28,70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-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-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err="1">
                          <a:latin typeface="+mn-lt"/>
                        </a:rPr>
                        <a:t>ДТлет</a:t>
                      </a:r>
                      <a:endParaRPr lang="ru-RU" sz="1400" b="1" i="0" u="none" strike="noStrike" dirty="0">
                        <a:latin typeface="+mn-lt"/>
                      </a:endParaRP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25,10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21,50</a:t>
                      </a:r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-</a:t>
                      </a:r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25,10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+mn-lt"/>
                        </a:rPr>
                        <a:t>-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25,10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latin typeface="+mn-lt"/>
                        </a:rPr>
                        <a:t>-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25,30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25,00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21,50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latin typeface="+mn-lt"/>
                        </a:rPr>
                        <a:t>ДТ Евро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25,30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25,25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26,00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25,25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26,70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+mn-lt"/>
                        </a:rPr>
                        <a:t> 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6630" marR="6630" marT="66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3584</Words>
  <Application>Microsoft Office PowerPoint</Application>
  <PresentationFormat>Экран (4:3)</PresentationFormat>
  <Paragraphs>974</Paragraphs>
  <Slides>29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образования розничных цен на моторное топливо</dc:title>
  <dc:creator>XTreme</dc:creator>
  <cp:lastModifiedBy>ПТО2</cp:lastModifiedBy>
  <cp:revision>106</cp:revision>
  <dcterms:created xsi:type="dcterms:W3CDTF">2011-07-04T04:33:43Z</dcterms:created>
  <dcterms:modified xsi:type="dcterms:W3CDTF">2011-09-26T12:53:06Z</dcterms:modified>
</cp:coreProperties>
</file>