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288" r:id="rId2"/>
    <p:sldId id="267" r:id="rId3"/>
    <p:sldId id="266" r:id="rId4"/>
    <p:sldId id="265" r:id="rId5"/>
    <p:sldId id="268" r:id="rId6"/>
    <p:sldId id="283" r:id="rId7"/>
    <p:sldId id="287" r:id="rId8"/>
    <p:sldId id="286" r:id="rId9"/>
    <p:sldId id="285" r:id="rId10"/>
    <p:sldId id="275" r:id="rId11"/>
    <p:sldId id="274" r:id="rId12"/>
    <p:sldId id="273" r:id="rId13"/>
    <p:sldId id="276" r:id="rId14"/>
    <p:sldId id="279" r:id="rId15"/>
    <p:sldId id="278" r:id="rId16"/>
    <p:sldId id="277" r:id="rId17"/>
    <p:sldId id="281" r:id="rId18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7833AB"/>
    <a:srgbClr val="FFFF99"/>
    <a:srgbClr val="00FF00"/>
    <a:srgbClr val="66FF66"/>
    <a:srgbClr val="CCFFFF"/>
    <a:srgbClr val="FF99CC"/>
    <a:srgbClr val="00CC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49" autoAdjust="0"/>
    <p:restoredTop sz="98826" autoAdjust="0"/>
  </p:normalViewPr>
  <p:slideViewPr>
    <p:cSldViewPr>
      <p:cViewPr>
        <p:scale>
          <a:sx n="80" d="100"/>
          <a:sy n="80" d="100"/>
        </p:scale>
        <p:origin x="-8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076563116941241E-2"/>
          <c:y val="5.05208511423735E-2"/>
          <c:w val="0.92923433874709949"/>
          <c:h val="0.78006872852233289"/>
        </c:manualLayout>
      </c:layout>
      <c:bar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максимальная розн.цена на автобензин АИ-95 в РТ</c:v>
                </c:pt>
              </c:strCache>
            </c:strRef>
          </c:tx>
          <c:spPr>
            <a:solidFill>
              <a:srgbClr val="00FF00"/>
            </a:solidFill>
            <a:ln w="13560">
              <a:solidFill>
                <a:schemeClr val="tx1"/>
              </a:solidFill>
              <a:prstDash val="solid"/>
            </a:ln>
          </c:spPr>
          <c:dLbls>
            <c:dLbl>
              <c:idx val="2"/>
              <c:layout>
                <c:manualLayout>
                  <c:x val="-2.8639038523853634E-3"/>
                  <c:y val="4.0052704246383596E-2"/>
                </c:manualLayout>
              </c:layout>
              <c:showVal val="1"/>
            </c:dLbl>
            <c:dLbl>
              <c:idx val="3"/>
              <c:layout>
                <c:manualLayout>
                  <c:x val="-2.8637911047040498E-3"/>
                  <c:y val="2.1080370655991399E-3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6.3241111967973773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Sheet1!$B$1:$Q$1</c:f>
              <c:strCache>
                <c:ptCount val="16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</c:strCache>
            </c:strRef>
          </c:cat>
          <c:val>
            <c:numRef>
              <c:f>Sheet1!$B$2:$Q$2</c:f>
              <c:numCache>
                <c:formatCode>0.00</c:formatCode>
                <c:ptCount val="16"/>
                <c:pt idx="0">
                  <c:v>23.17</c:v>
                </c:pt>
                <c:pt idx="1">
                  <c:v>23</c:v>
                </c:pt>
                <c:pt idx="2">
                  <c:v>23</c:v>
                </c:pt>
                <c:pt idx="3">
                  <c:v>23.06</c:v>
                </c:pt>
                <c:pt idx="4">
                  <c:v>23.4</c:v>
                </c:pt>
                <c:pt idx="5">
                  <c:v>23.5</c:v>
                </c:pt>
                <c:pt idx="6">
                  <c:v>23.6</c:v>
                </c:pt>
                <c:pt idx="7">
                  <c:v>23.93</c:v>
                </c:pt>
                <c:pt idx="8">
                  <c:v>23.95</c:v>
                </c:pt>
                <c:pt idx="9">
                  <c:v>24.130000000000006</c:v>
                </c:pt>
                <c:pt idx="10">
                  <c:v>24.3</c:v>
                </c:pt>
                <c:pt idx="11">
                  <c:v>24.4</c:v>
                </c:pt>
                <c:pt idx="12">
                  <c:v>25.07</c:v>
                </c:pt>
                <c:pt idx="13">
                  <c:v>25.52</c:v>
                </c:pt>
                <c:pt idx="14">
                  <c:v>25.1</c:v>
                </c:pt>
                <c:pt idx="15">
                  <c:v>25.1</c:v>
                </c:pt>
              </c:numCache>
            </c:numRef>
          </c:val>
        </c:ser>
        <c:axId val="66142592"/>
        <c:axId val="66144128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максимальная розн.цена на автобензин АИ-95 по ПФО</c:v>
                </c:pt>
              </c:strCache>
            </c:strRef>
          </c:tx>
          <c:spPr>
            <a:ln w="50800">
              <a:solidFill>
                <a:srgbClr val="FF66CC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FF66CC"/>
              </a:solidFill>
              <a:ln>
                <a:solidFill>
                  <a:srgbClr val="00808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2.8637911047040426E-2"/>
                  <c:y val="2.318824173441987E-2"/>
                </c:manualLayout>
              </c:layout>
              <c:showVal val="1"/>
            </c:dLbl>
            <c:dLbl>
              <c:idx val="1"/>
              <c:layout>
                <c:manualLayout>
                  <c:x val="-3.0069806599392401E-2"/>
                  <c:y val="2.108020466882082E-2"/>
                </c:manualLayout>
              </c:layout>
              <c:showVal val="1"/>
            </c:dLbl>
            <c:dLbl>
              <c:idx val="2"/>
              <c:layout>
                <c:manualLayout>
                  <c:x val="-3.1501702151744512E-2"/>
                  <c:y val="-2.5296444787189537E-2"/>
                </c:manualLayout>
              </c:layout>
              <c:showVal val="1"/>
            </c:dLbl>
            <c:dLbl>
              <c:idx val="3"/>
              <c:layout>
                <c:manualLayout>
                  <c:x val="-3.722928436115247E-2"/>
                  <c:y val="-2.7404481852788577E-2"/>
                </c:manualLayout>
              </c:layout>
              <c:showVal val="1"/>
            </c:dLbl>
            <c:dLbl>
              <c:idx val="4"/>
              <c:layout>
                <c:manualLayout>
                  <c:x val="-3.4365493256448373E-2"/>
                  <c:y val="-1.6864296524793002E-2"/>
                </c:manualLayout>
              </c:layout>
              <c:showVal val="1"/>
            </c:dLbl>
            <c:dLbl>
              <c:idx val="5"/>
              <c:layout>
                <c:manualLayout>
                  <c:x val="-3.8661179913504512E-2"/>
                  <c:y val="-2.108037065599138E-2"/>
                </c:manualLayout>
              </c:layout>
              <c:showVal val="1"/>
            </c:dLbl>
            <c:dLbl>
              <c:idx val="6"/>
              <c:layout>
                <c:manualLayout>
                  <c:x val="-3.579738880880047E-2"/>
                  <c:y val="-2.3188407721590382E-2"/>
                </c:manualLayout>
              </c:layout>
              <c:showVal val="1"/>
            </c:dLbl>
            <c:dLbl>
              <c:idx val="7"/>
              <c:layout>
                <c:manualLayout>
                  <c:x val="-3.2933597704096512E-2"/>
                  <c:y val="-1.6864296524793002E-2"/>
                </c:manualLayout>
              </c:layout>
              <c:showVal val="1"/>
            </c:dLbl>
            <c:dLbl>
              <c:idx val="8"/>
              <c:layout>
                <c:manualLayout>
                  <c:x val="-3.722928436115247E-2"/>
                  <c:y val="-1.8972333590392146E-2"/>
                </c:manualLayout>
              </c:layout>
              <c:showVal val="1"/>
            </c:dLbl>
            <c:dLbl>
              <c:idx val="9"/>
              <c:layout>
                <c:manualLayout>
                  <c:x val="-3.4365493256448387E-2"/>
                  <c:y val="-1.475625945919388E-2"/>
                </c:manualLayout>
              </c:layout>
              <c:showVal val="1"/>
            </c:dLbl>
            <c:dLbl>
              <c:idx val="10"/>
              <c:layout>
                <c:manualLayout>
                  <c:x val="-3.722928436115247E-2"/>
                  <c:y val="-1.8972333590392146E-2"/>
                </c:manualLayout>
              </c:layout>
              <c:showVal val="1"/>
            </c:dLbl>
            <c:dLbl>
              <c:idx val="11"/>
              <c:layout>
                <c:manualLayout>
                  <c:x val="-4.725255322761672E-2"/>
                  <c:y val="-2.9512518918387774E-2"/>
                </c:manualLayout>
              </c:layout>
              <c:showVal val="1"/>
            </c:dLbl>
            <c:dLbl>
              <c:idx val="12"/>
              <c:layout>
                <c:manualLayout>
                  <c:x val="-5.0116344332320775E-2"/>
                  <c:y val="-2.3188407721590382E-2"/>
                </c:manualLayout>
              </c:layout>
              <c:showVal val="1"/>
            </c:dLbl>
            <c:dLbl>
              <c:idx val="13"/>
              <c:layout>
                <c:manualLayout>
                  <c:x val="-3.4365493256448387E-2"/>
                  <c:y val="-1.6864462511963538E-2"/>
                </c:manualLayout>
              </c:layout>
              <c:showVal val="1"/>
            </c:dLbl>
            <c:dLbl>
              <c:idx val="14"/>
              <c:layout>
                <c:manualLayout>
                  <c:x val="-3.579738880880047E-2"/>
                  <c:y val="-2.3188407721590382E-2"/>
                </c:manualLayout>
              </c:layout>
              <c:showVal val="1"/>
            </c:dLbl>
            <c:dLbl>
              <c:idx val="15"/>
              <c:layout>
                <c:manualLayout>
                  <c:x val="0"/>
                  <c:y val="-2.5296444787189537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Sheet1!$B$1:$Q$1</c:f>
              <c:strCache>
                <c:ptCount val="16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</c:strCache>
            </c:strRef>
          </c:cat>
          <c:val>
            <c:numRef>
              <c:f>Sheet1!$B$3:$Q$3</c:f>
              <c:numCache>
                <c:formatCode>0.00</c:formatCode>
                <c:ptCount val="16"/>
                <c:pt idx="0">
                  <c:v>22.75</c:v>
                </c:pt>
                <c:pt idx="1">
                  <c:v>22.919999999999995</c:v>
                </c:pt>
                <c:pt idx="2">
                  <c:v>23.09</c:v>
                </c:pt>
                <c:pt idx="3">
                  <c:v>23.4</c:v>
                </c:pt>
                <c:pt idx="4">
                  <c:v>23.71</c:v>
                </c:pt>
                <c:pt idx="5">
                  <c:v>23.959999999999994</c:v>
                </c:pt>
                <c:pt idx="6">
                  <c:v>24.22</c:v>
                </c:pt>
                <c:pt idx="7">
                  <c:v>24.459999999999994</c:v>
                </c:pt>
                <c:pt idx="8">
                  <c:v>24.610000000000007</c:v>
                </c:pt>
                <c:pt idx="9">
                  <c:v>24.68</c:v>
                </c:pt>
                <c:pt idx="10">
                  <c:v>24.84</c:v>
                </c:pt>
                <c:pt idx="11">
                  <c:v>25.08</c:v>
                </c:pt>
                <c:pt idx="12">
                  <c:v>25.66</c:v>
                </c:pt>
                <c:pt idx="13">
                  <c:v>25.82</c:v>
                </c:pt>
                <c:pt idx="14">
                  <c:v>25.35</c:v>
                </c:pt>
                <c:pt idx="15">
                  <c:v>25.34</c:v>
                </c:pt>
              </c:numCache>
            </c:numRef>
          </c:val>
          <c:smooth val="1"/>
        </c:ser>
        <c:marker val="1"/>
        <c:axId val="66145664"/>
        <c:axId val="66184320"/>
      </c:lineChart>
      <c:catAx>
        <c:axId val="66142592"/>
        <c:scaling>
          <c:orientation val="minMax"/>
        </c:scaling>
        <c:axPos val="b"/>
        <c:numFmt formatCode="dd/mm/yyyy" sourceLinked="1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854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144128"/>
        <c:crossesAt val="22"/>
        <c:lblAlgn val="ctr"/>
        <c:lblOffset val="100"/>
        <c:tickLblSkip val="1"/>
        <c:tickMarkSkip val="1"/>
      </c:catAx>
      <c:valAx>
        <c:axId val="66144128"/>
        <c:scaling>
          <c:orientation val="minMax"/>
          <c:max val="26"/>
          <c:min val="22"/>
        </c:scaling>
        <c:axPos val="l"/>
        <c:majorGridlines>
          <c:spPr>
            <a:ln w="3390">
              <a:solidFill>
                <a:schemeClr val="tx1"/>
              </a:solidFill>
              <a:prstDash val="sysDash"/>
            </a:ln>
          </c:spPr>
        </c:majorGridlines>
        <c:numFmt formatCode="0.0" sourceLinked="0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142592"/>
        <c:crosses val="autoZero"/>
        <c:crossBetween val="between"/>
        <c:majorUnit val="1"/>
        <c:minorUnit val="1"/>
      </c:valAx>
      <c:catAx>
        <c:axId val="66145664"/>
        <c:scaling>
          <c:orientation val="minMax"/>
        </c:scaling>
        <c:delete val="1"/>
        <c:axPos val="b"/>
        <c:numFmt formatCode="dd/mm/yyyy" sourceLinked="1"/>
        <c:tickLblPos val="none"/>
        <c:crossAx val="66184320"/>
        <c:crosses val="autoZero"/>
        <c:lblAlgn val="ctr"/>
        <c:lblOffset val="100"/>
      </c:catAx>
      <c:valAx>
        <c:axId val="66184320"/>
        <c:scaling>
          <c:orientation val="minMax"/>
        </c:scaling>
        <c:delete val="1"/>
        <c:axPos val="l"/>
        <c:numFmt formatCode="0.00" sourceLinked="1"/>
        <c:tickLblPos val="none"/>
        <c:crossAx val="66145664"/>
        <c:crosses val="autoZero"/>
        <c:crossBetween val="between"/>
      </c:valAx>
      <c:spPr>
        <a:noFill/>
        <a:ln w="25397">
          <a:noFill/>
        </a:ln>
      </c:spPr>
    </c:plotArea>
    <c:legend>
      <c:legendPos val="b"/>
      <c:layout>
        <c:manualLayout>
          <c:xMode val="edge"/>
          <c:yMode val="edge"/>
          <c:x val="8.6082854663052449E-4"/>
          <c:y val="0.95360829092504962"/>
          <c:w val="0.99871557841477232"/>
          <c:h val="4.1237055978935115E-2"/>
        </c:manualLayout>
      </c:layout>
      <c:spPr>
        <a:noFill/>
        <a:ln w="27121">
          <a:noFill/>
        </a:ln>
      </c:spPr>
      <c:txPr>
        <a:bodyPr/>
        <a:lstStyle/>
        <a:p>
          <a:pPr>
            <a:defRPr sz="98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6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8339283260918413E-2"/>
          <c:y val="0.15272149314669162"/>
          <c:w val="0.94974226804123707"/>
          <c:h val="0.62542372881355934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АИ-92</c:v>
                </c:pt>
              </c:strCache>
            </c:strRef>
          </c:tx>
          <c:spPr>
            <a:solidFill>
              <a:srgbClr val="CCFFFF"/>
            </a:solidFill>
            <a:ln w="12856">
              <a:solidFill>
                <a:schemeClr val="tx1"/>
              </a:solidFill>
              <a:prstDash val="solid"/>
            </a:ln>
          </c:spPr>
          <c:dPt>
            <c:idx val="3"/>
            <c:spPr>
              <a:solidFill>
                <a:srgbClr val="FFFF99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00FF00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spPr>
                <a:noFill/>
                <a:ln w="25713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6"/>
              <c:layout>
                <c:manualLayout>
                  <c:x val="0"/>
                  <c:y val="1.1851813140767851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1.7040746449363785E-3"/>
                  <c:y val="0"/>
                </c:manualLayout>
              </c:layout>
              <c:dLblPos val="outEnd"/>
              <c:showVal val="1"/>
            </c:dLbl>
            <c:spPr>
              <a:noFill/>
              <a:ln w="25713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Киров</c:v>
                </c:pt>
                <c:pt idx="1">
                  <c:v>Уфа</c:v>
                </c:pt>
                <c:pt idx="2">
                  <c:v>Ижевск</c:v>
                </c:pt>
                <c:pt idx="3">
                  <c:v>Оренбург</c:v>
                </c:pt>
                <c:pt idx="4">
                  <c:v>Республика                                                                                   Татарстан</c:v>
                </c:pt>
                <c:pt idx="5">
                  <c:v>Пермь</c:v>
                </c:pt>
                <c:pt idx="6">
                  <c:v>Пенза</c:v>
                </c:pt>
                <c:pt idx="7">
                  <c:v>Ульяновск</c:v>
                </c:pt>
                <c:pt idx="8">
                  <c:v>Чебоксары</c:v>
                </c:pt>
                <c:pt idx="9">
                  <c:v>Саранск</c:v>
                </c:pt>
                <c:pt idx="10">
                  <c:v>Саратов</c:v>
                </c:pt>
                <c:pt idx="11">
                  <c:v>Нижний                                                                                                         Новгород</c:v>
                </c:pt>
                <c:pt idx="12">
                  <c:v>Самара</c:v>
                </c:pt>
                <c:pt idx="13">
                  <c:v>Йошкар-Ола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22.7</c:v>
                </c:pt>
                <c:pt idx="1">
                  <c:v>22.75</c:v>
                </c:pt>
                <c:pt idx="2">
                  <c:v>22.8</c:v>
                </c:pt>
                <c:pt idx="3">
                  <c:v>23</c:v>
                </c:pt>
                <c:pt idx="4">
                  <c:v>23</c:v>
                </c:pt>
                <c:pt idx="5">
                  <c:v>23.3</c:v>
                </c:pt>
                <c:pt idx="6">
                  <c:v>23.39</c:v>
                </c:pt>
                <c:pt idx="7">
                  <c:v>23.5</c:v>
                </c:pt>
                <c:pt idx="8">
                  <c:v>23.7</c:v>
                </c:pt>
                <c:pt idx="9">
                  <c:v>23.9</c:v>
                </c:pt>
                <c:pt idx="10">
                  <c:v>24.05</c:v>
                </c:pt>
                <c:pt idx="11">
                  <c:v>24.3</c:v>
                </c:pt>
                <c:pt idx="12">
                  <c:v>24.5</c:v>
                </c:pt>
                <c:pt idx="13">
                  <c:v>24.5</c:v>
                </c:pt>
              </c:numCache>
            </c:numRef>
          </c:val>
        </c:ser>
        <c:dLbls>
          <c:showVal val="1"/>
        </c:dLbls>
        <c:axId val="58974208"/>
        <c:axId val="58975744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8569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Киров</c:v>
                </c:pt>
                <c:pt idx="1">
                  <c:v>Уфа</c:v>
                </c:pt>
                <c:pt idx="2">
                  <c:v>Ижевск</c:v>
                </c:pt>
                <c:pt idx="3">
                  <c:v>Оренбург</c:v>
                </c:pt>
                <c:pt idx="4">
                  <c:v>Республика                                                                                   Татарстан</c:v>
                </c:pt>
                <c:pt idx="5">
                  <c:v>Пермь</c:v>
                </c:pt>
                <c:pt idx="6">
                  <c:v>Пенза</c:v>
                </c:pt>
                <c:pt idx="7">
                  <c:v>Ульяновск</c:v>
                </c:pt>
                <c:pt idx="8">
                  <c:v>Чебоксары</c:v>
                </c:pt>
                <c:pt idx="9">
                  <c:v>Саранск</c:v>
                </c:pt>
                <c:pt idx="10">
                  <c:v>Саратов</c:v>
                </c:pt>
                <c:pt idx="11">
                  <c:v>Нижний                                                                                                         Новгород</c:v>
                </c:pt>
                <c:pt idx="12">
                  <c:v>Самара</c:v>
                </c:pt>
                <c:pt idx="13">
                  <c:v>Йошкар-Ола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23.5</c:v>
                </c:pt>
                <c:pt idx="1">
                  <c:v>23.5</c:v>
                </c:pt>
                <c:pt idx="2">
                  <c:v>23.5</c:v>
                </c:pt>
                <c:pt idx="3">
                  <c:v>23.5</c:v>
                </c:pt>
                <c:pt idx="4">
                  <c:v>23.5</c:v>
                </c:pt>
                <c:pt idx="5">
                  <c:v>23.5</c:v>
                </c:pt>
                <c:pt idx="6">
                  <c:v>23.5</c:v>
                </c:pt>
                <c:pt idx="7">
                  <c:v>23.5</c:v>
                </c:pt>
                <c:pt idx="8">
                  <c:v>23.5</c:v>
                </c:pt>
                <c:pt idx="9">
                  <c:v>23.5</c:v>
                </c:pt>
                <c:pt idx="10">
                  <c:v>23.5</c:v>
                </c:pt>
                <c:pt idx="11">
                  <c:v>23.5</c:v>
                </c:pt>
                <c:pt idx="12">
                  <c:v>23.5</c:v>
                </c:pt>
                <c:pt idx="13">
                  <c:v>23.5</c:v>
                </c:pt>
              </c:numCache>
            </c:numRef>
          </c:val>
        </c:ser>
        <c:dLbls>
          <c:showVal val="1"/>
        </c:dLbls>
        <c:marker val="1"/>
        <c:axId val="58974208"/>
        <c:axId val="58975744"/>
      </c:lineChart>
      <c:catAx>
        <c:axId val="58974208"/>
        <c:scaling>
          <c:orientation val="minMax"/>
        </c:scaling>
        <c:axPos val="b"/>
        <c:majorGridlines>
          <c:spPr>
            <a:ln w="3214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214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8975744"/>
        <c:crossesAt val="22"/>
        <c:auto val="1"/>
        <c:lblAlgn val="ctr"/>
        <c:lblOffset val="100"/>
        <c:tickLblSkip val="1"/>
        <c:tickMarkSkip val="1"/>
      </c:catAx>
      <c:valAx>
        <c:axId val="58975744"/>
        <c:scaling>
          <c:orientation val="minMax"/>
          <c:max val="24.9"/>
          <c:min val="22"/>
        </c:scaling>
        <c:axPos val="l"/>
        <c:numFmt formatCode="0.00" sourceLinked="1"/>
        <c:tickLblPos val="nextTo"/>
        <c:spPr>
          <a:ln w="321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8974208"/>
        <c:crossesAt val="1"/>
        <c:crossBetween val="between"/>
        <c:majorUnit val="1"/>
        <c:minorUnit val="1"/>
      </c:valAx>
      <c:spPr>
        <a:noFill/>
        <a:ln w="12856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81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7680412371134018E-2"/>
          <c:y val="0.14237288135593221"/>
          <c:w val="0.93336387655792652"/>
          <c:h val="0.63745113319306601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А-76</c:v>
                </c:pt>
              </c:strCache>
            </c:strRef>
          </c:tx>
          <c:spPr>
            <a:solidFill>
              <a:srgbClr val="FF99CC"/>
            </a:solidFill>
            <a:ln w="12077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00FF00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Lbls>
            <c:dLbl>
              <c:idx val="3"/>
              <c:spPr>
                <a:noFill/>
                <a:ln w="24154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6"/>
              <c:layout>
                <c:manualLayout>
                  <c:x val="4.9381279104612399E-3"/>
                  <c:y val="3.9071909850336211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3.2921716823464059E-3"/>
                  <c:y val="1.9535954925168101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1.6460858411732025E-3"/>
                  <c:y val="-5.8607864775504165E-3"/>
                </c:manualLayout>
              </c:layout>
              <c:dLblPos val="outEnd"/>
              <c:showVal val="1"/>
            </c:dLbl>
            <c:spPr>
              <a:noFill/>
              <a:ln w="2415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Ульяновск</c:v>
                </c:pt>
                <c:pt idx="1">
                  <c:v>Оренбург</c:v>
                </c:pt>
                <c:pt idx="2">
                  <c:v>Уфа</c:v>
                </c:pt>
                <c:pt idx="3">
                  <c:v>Республика                                                                    Татарстан</c:v>
                </c:pt>
                <c:pt idx="4">
                  <c:v>Киров</c:v>
                </c:pt>
                <c:pt idx="5">
                  <c:v>Пермь</c:v>
                </c:pt>
                <c:pt idx="6">
                  <c:v>Пенза</c:v>
                </c:pt>
                <c:pt idx="7">
                  <c:v>Ижевск</c:v>
                </c:pt>
                <c:pt idx="8">
                  <c:v>Саратов</c:v>
                </c:pt>
                <c:pt idx="9">
                  <c:v>Саранск</c:v>
                </c:pt>
                <c:pt idx="10">
                  <c:v>Чебоксары</c:v>
                </c:pt>
                <c:pt idx="11">
                  <c:v>Самара</c:v>
                </c:pt>
                <c:pt idx="12">
                  <c:v>Нижний                                                                                    Новгород</c:v>
                </c:pt>
                <c:pt idx="13">
                  <c:v>Йошкар-Ола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21</c:v>
                </c:pt>
                <c:pt idx="1">
                  <c:v>21.7</c:v>
                </c:pt>
                <c:pt idx="2">
                  <c:v>21.85</c:v>
                </c:pt>
                <c:pt idx="3">
                  <c:v>22</c:v>
                </c:pt>
                <c:pt idx="4">
                  <c:v>22.2</c:v>
                </c:pt>
                <c:pt idx="5">
                  <c:v>22.5</c:v>
                </c:pt>
                <c:pt idx="6">
                  <c:v>22.59</c:v>
                </c:pt>
                <c:pt idx="7">
                  <c:v>22.6</c:v>
                </c:pt>
                <c:pt idx="8">
                  <c:v>22.7</c:v>
                </c:pt>
                <c:pt idx="9">
                  <c:v>23.5</c:v>
                </c:pt>
                <c:pt idx="10">
                  <c:v>23.6</c:v>
                </c:pt>
                <c:pt idx="11">
                  <c:v>24</c:v>
                </c:pt>
                <c:pt idx="12">
                  <c:v>24.1</c:v>
                </c:pt>
                <c:pt idx="13">
                  <c:v>24.4</c:v>
                </c:pt>
              </c:numCache>
            </c:numRef>
          </c:val>
        </c:ser>
        <c:dLbls>
          <c:showVal val="1"/>
        </c:dLbls>
        <c:axId val="59026048"/>
        <c:axId val="59036032"/>
      </c:barChart>
      <c:lineChart>
        <c:grouping val="standard"/>
        <c:ser>
          <c:idx val="1"/>
          <c:order val="1"/>
          <c:tx>
            <c:strRef>
              <c:f>Sheet1!$A$3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ln w="36231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Ульяновск</c:v>
                </c:pt>
                <c:pt idx="1">
                  <c:v>Оренбург</c:v>
                </c:pt>
                <c:pt idx="2">
                  <c:v>Уфа</c:v>
                </c:pt>
                <c:pt idx="3">
                  <c:v>Республика                                                                    Татарстан</c:v>
                </c:pt>
                <c:pt idx="4">
                  <c:v>Киров</c:v>
                </c:pt>
                <c:pt idx="5">
                  <c:v>Пермь</c:v>
                </c:pt>
                <c:pt idx="6">
                  <c:v>Пенза</c:v>
                </c:pt>
                <c:pt idx="7">
                  <c:v>Ижевск</c:v>
                </c:pt>
                <c:pt idx="8">
                  <c:v>Саратов</c:v>
                </c:pt>
                <c:pt idx="9">
                  <c:v>Саранск</c:v>
                </c:pt>
                <c:pt idx="10">
                  <c:v>Чебоксары</c:v>
                </c:pt>
                <c:pt idx="11">
                  <c:v>Самара</c:v>
                </c:pt>
                <c:pt idx="12">
                  <c:v>Нижний                                                                                    Новгород</c:v>
                </c:pt>
                <c:pt idx="13">
                  <c:v>Йошкар-Ола</c:v>
                </c:pt>
              </c:strCache>
            </c:strRef>
          </c:cat>
          <c:val>
            <c:numRef>
              <c:f>Sheet1!$B$3:$O$3</c:f>
              <c:numCache>
                <c:formatCode>0.00</c:formatCode>
                <c:ptCount val="14"/>
                <c:pt idx="0">
                  <c:v>22.8</c:v>
                </c:pt>
                <c:pt idx="1">
                  <c:v>22.8</c:v>
                </c:pt>
                <c:pt idx="2">
                  <c:v>22.8</c:v>
                </c:pt>
                <c:pt idx="3">
                  <c:v>22.8</c:v>
                </c:pt>
                <c:pt idx="4">
                  <c:v>22.8</c:v>
                </c:pt>
                <c:pt idx="5">
                  <c:v>22.8</c:v>
                </c:pt>
                <c:pt idx="6">
                  <c:v>22.8</c:v>
                </c:pt>
                <c:pt idx="7">
                  <c:v>22.8</c:v>
                </c:pt>
                <c:pt idx="8">
                  <c:v>22.8</c:v>
                </c:pt>
                <c:pt idx="9">
                  <c:v>22.8</c:v>
                </c:pt>
                <c:pt idx="10">
                  <c:v>22.8</c:v>
                </c:pt>
                <c:pt idx="11">
                  <c:v>22.8</c:v>
                </c:pt>
                <c:pt idx="12">
                  <c:v>22.8</c:v>
                </c:pt>
                <c:pt idx="13">
                  <c:v>22.8</c:v>
                </c:pt>
              </c:numCache>
            </c:numRef>
          </c:val>
        </c:ser>
        <c:dLbls>
          <c:showVal val="1"/>
        </c:dLbls>
        <c:marker val="1"/>
        <c:axId val="59026048"/>
        <c:axId val="59036032"/>
      </c:lineChart>
      <c:catAx>
        <c:axId val="59026048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9036032"/>
        <c:crossesAt val="20"/>
        <c:auto val="1"/>
        <c:lblAlgn val="ctr"/>
        <c:lblOffset val="100"/>
        <c:tickLblSkip val="1"/>
        <c:tickMarkSkip val="1"/>
      </c:catAx>
      <c:valAx>
        <c:axId val="59036032"/>
        <c:scaling>
          <c:orientation val="minMax"/>
          <c:max val="25"/>
          <c:min val="20"/>
        </c:scaling>
        <c:axPos val="l"/>
        <c:numFmt formatCode="0.00" sourceLinked="1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9026048"/>
        <c:crossesAt val="1"/>
        <c:crossBetween val="between"/>
        <c:majorUnit val="1"/>
        <c:minorUnit val="1"/>
      </c:valAx>
      <c:spPr>
        <a:noFill/>
        <a:ln w="1207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1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0257731958763728E-2"/>
          <c:y val="0.14406779661016991"/>
          <c:w val="0.94974226804123707"/>
          <c:h val="0.62542372881355934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ДТ</c:v>
                </c:pt>
              </c:strCache>
            </c:strRef>
          </c:tx>
          <c:spPr>
            <a:solidFill>
              <a:srgbClr val="FF00FF"/>
            </a:solidFill>
            <a:ln w="12078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FFFF99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00FF00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Lbls>
            <c:dLbl>
              <c:idx val="2"/>
              <c:spPr>
                <a:noFill/>
                <a:ln w="24156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spPr>
              <a:noFill/>
              <a:ln w="24156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Пенза</c:v>
                </c:pt>
                <c:pt idx="1">
                  <c:v>Ульяновск</c:v>
                </c:pt>
                <c:pt idx="2">
                  <c:v>Республика                                                                                Татарстан</c:v>
                </c:pt>
                <c:pt idx="3">
                  <c:v>Саратов</c:v>
                </c:pt>
                <c:pt idx="4">
                  <c:v>Самара</c:v>
                </c:pt>
                <c:pt idx="5">
                  <c:v>Саранск</c:v>
                </c:pt>
                <c:pt idx="6">
                  <c:v>Пермь</c:v>
                </c:pt>
                <c:pt idx="7">
                  <c:v>Киров</c:v>
                </c:pt>
                <c:pt idx="8">
                  <c:v>Уфа</c:v>
                </c:pt>
                <c:pt idx="9">
                  <c:v>Оренбург</c:v>
                </c:pt>
                <c:pt idx="10">
                  <c:v>Ижевск</c:v>
                </c:pt>
                <c:pt idx="11">
                  <c:v>Чебоксары</c:v>
                </c:pt>
                <c:pt idx="12">
                  <c:v>Нижний                                                                                                       Новгород</c:v>
                </c:pt>
                <c:pt idx="13">
                  <c:v>Йошкар-Ола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23.39</c:v>
                </c:pt>
                <c:pt idx="1">
                  <c:v>23.5</c:v>
                </c:pt>
                <c:pt idx="2">
                  <c:v>23.5</c:v>
                </c:pt>
                <c:pt idx="3">
                  <c:v>23.650000000000031</c:v>
                </c:pt>
                <c:pt idx="4">
                  <c:v>24</c:v>
                </c:pt>
                <c:pt idx="5">
                  <c:v>24</c:v>
                </c:pt>
                <c:pt idx="6">
                  <c:v>24.3</c:v>
                </c:pt>
                <c:pt idx="7">
                  <c:v>24.6</c:v>
                </c:pt>
                <c:pt idx="8">
                  <c:v>24.650000000000031</c:v>
                </c:pt>
                <c:pt idx="9">
                  <c:v>24.650000000000031</c:v>
                </c:pt>
                <c:pt idx="10">
                  <c:v>25</c:v>
                </c:pt>
                <c:pt idx="11">
                  <c:v>25</c:v>
                </c:pt>
                <c:pt idx="12">
                  <c:v>25</c:v>
                </c:pt>
                <c:pt idx="13">
                  <c:v>25.3</c:v>
                </c:pt>
              </c:numCache>
            </c:numRef>
          </c:val>
        </c:ser>
        <c:dLbls>
          <c:showVal val="1"/>
        </c:dLbls>
        <c:axId val="63042304"/>
        <c:axId val="63043840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34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Пенза</c:v>
                </c:pt>
                <c:pt idx="1">
                  <c:v>Ульяновск</c:v>
                </c:pt>
                <c:pt idx="2">
                  <c:v>Республика                                                                                Татарстан</c:v>
                </c:pt>
                <c:pt idx="3">
                  <c:v>Саратов</c:v>
                </c:pt>
                <c:pt idx="4">
                  <c:v>Самара</c:v>
                </c:pt>
                <c:pt idx="5">
                  <c:v>Саранск</c:v>
                </c:pt>
                <c:pt idx="6">
                  <c:v>Пермь</c:v>
                </c:pt>
                <c:pt idx="7">
                  <c:v>Киров</c:v>
                </c:pt>
                <c:pt idx="8">
                  <c:v>Уфа</c:v>
                </c:pt>
                <c:pt idx="9">
                  <c:v>Оренбург</c:v>
                </c:pt>
                <c:pt idx="10">
                  <c:v>Ижевск</c:v>
                </c:pt>
                <c:pt idx="11">
                  <c:v>Чебоксары</c:v>
                </c:pt>
                <c:pt idx="12">
                  <c:v>Нижний                                                                                                       Новгород</c:v>
                </c:pt>
                <c:pt idx="13">
                  <c:v>Йошкар-Ола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24.3</c:v>
                </c:pt>
                <c:pt idx="1">
                  <c:v>24.3</c:v>
                </c:pt>
                <c:pt idx="2">
                  <c:v>24.3</c:v>
                </c:pt>
                <c:pt idx="3">
                  <c:v>24.3</c:v>
                </c:pt>
                <c:pt idx="4">
                  <c:v>24.3</c:v>
                </c:pt>
                <c:pt idx="5">
                  <c:v>24.3</c:v>
                </c:pt>
                <c:pt idx="6">
                  <c:v>24.3</c:v>
                </c:pt>
                <c:pt idx="7">
                  <c:v>24.3</c:v>
                </c:pt>
                <c:pt idx="8">
                  <c:v>24.3</c:v>
                </c:pt>
                <c:pt idx="9">
                  <c:v>24.3</c:v>
                </c:pt>
                <c:pt idx="10">
                  <c:v>24.3</c:v>
                </c:pt>
                <c:pt idx="11">
                  <c:v>24.3</c:v>
                </c:pt>
                <c:pt idx="12">
                  <c:v>24.3</c:v>
                </c:pt>
                <c:pt idx="13">
                  <c:v>24.3</c:v>
                </c:pt>
              </c:numCache>
            </c:numRef>
          </c:val>
        </c:ser>
        <c:dLbls>
          <c:showVal val="1"/>
        </c:dLbls>
        <c:marker val="1"/>
        <c:axId val="63042304"/>
        <c:axId val="63043840"/>
      </c:lineChart>
      <c:catAx>
        <c:axId val="63042304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043840"/>
        <c:crossesAt val="22"/>
        <c:auto val="1"/>
        <c:lblAlgn val="ctr"/>
        <c:lblOffset val="100"/>
        <c:tickLblSkip val="1"/>
        <c:tickMarkSkip val="1"/>
      </c:catAx>
      <c:valAx>
        <c:axId val="63043840"/>
        <c:scaling>
          <c:orientation val="minMax"/>
          <c:max val="25.8"/>
          <c:min val="22"/>
        </c:scaling>
        <c:axPos val="l"/>
        <c:numFmt formatCode="0.00" sourceLinked="1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042304"/>
        <c:crossesAt val="1"/>
        <c:crossBetween val="between"/>
        <c:majorUnit val="1"/>
        <c:minorUnit val="1"/>
      </c:valAx>
      <c:spPr>
        <a:noFill/>
        <a:ln w="1207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1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8718388341191594E-2"/>
          <c:y val="0.15283552055993024"/>
          <c:w val="0.94974226804123707"/>
          <c:h val="0.62542372881355934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АИ-95</c:v>
                </c:pt>
              </c:strCache>
            </c:strRef>
          </c:tx>
          <c:spPr>
            <a:solidFill>
              <a:srgbClr val="FF99CC"/>
            </a:solidFill>
            <a:ln w="12069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FFFF99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00FF00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layout>
                <c:manualLayout>
                  <c:x val="0"/>
                  <c:y val="8.0807823724414005E-3"/>
                </c:manualLayout>
              </c:layout>
              <c:dLblPos val="outEnd"/>
              <c:showVal val="1"/>
            </c:dLbl>
            <c:dLbl>
              <c:idx val="8"/>
              <c:spPr>
                <a:noFill/>
                <a:ln w="24138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spPr>
              <a:noFill/>
              <a:ln w="24138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Ижевск</c:v>
                </c:pt>
                <c:pt idx="1">
                  <c:v>Киров</c:v>
                </c:pt>
                <c:pt idx="2">
                  <c:v>Уфа</c:v>
                </c:pt>
                <c:pt idx="3">
                  <c:v>Ульяновск</c:v>
                </c:pt>
                <c:pt idx="4">
                  <c:v>Оренбург</c:v>
                </c:pt>
                <c:pt idx="5">
                  <c:v>Пермь</c:v>
                </c:pt>
                <c:pt idx="6">
                  <c:v>Саранск</c:v>
                </c:pt>
                <c:pt idx="7">
                  <c:v>Чебоксары</c:v>
                </c:pt>
                <c:pt idx="8">
                  <c:v>Республика                                                                  Татарстан</c:v>
                </c:pt>
                <c:pt idx="9">
                  <c:v>Йошкар-Ола</c:v>
                </c:pt>
                <c:pt idx="10">
                  <c:v>Пенза</c:v>
                </c:pt>
                <c:pt idx="11">
                  <c:v>Самара</c:v>
                </c:pt>
                <c:pt idx="12">
                  <c:v>Саратов</c:v>
                </c:pt>
                <c:pt idx="13">
                  <c:v>Нижний                                                                                                                Новгород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25</c:v>
                </c:pt>
                <c:pt idx="1">
                  <c:v>25</c:v>
                </c:pt>
                <c:pt idx="2">
                  <c:v>25.25</c:v>
                </c:pt>
                <c:pt idx="3">
                  <c:v>25.3</c:v>
                </c:pt>
                <c:pt idx="4">
                  <c:v>25.4</c:v>
                </c:pt>
                <c:pt idx="5">
                  <c:v>25.5</c:v>
                </c:pt>
                <c:pt idx="6">
                  <c:v>25.5</c:v>
                </c:pt>
                <c:pt idx="7">
                  <c:v>26</c:v>
                </c:pt>
                <c:pt idx="8">
                  <c:v>26</c:v>
                </c:pt>
                <c:pt idx="9">
                  <c:v>26.3</c:v>
                </c:pt>
                <c:pt idx="10">
                  <c:v>26.6</c:v>
                </c:pt>
                <c:pt idx="11">
                  <c:v>26.7</c:v>
                </c:pt>
                <c:pt idx="12">
                  <c:v>26.75</c:v>
                </c:pt>
                <c:pt idx="13">
                  <c:v>27.8</c:v>
                </c:pt>
              </c:numCache>
            </c:numRef>
          </c:val>
        </c:ser>
        <c:dLbls>
          <c:showVal val="1"/>
        </c:dLbls>
        <c:axId val="63314944"/>
        <c:axId val="63324928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07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Ижевск</c:v>
                </c:pt>
                <c:pt idx="1">
                  <c:v>Киров</c:v>
                </c:pt>
                <c:pt idx="2">
                  <c:v>Уфа</c:v>
                </c:pt>
                <c:pt idx="3">
                  <c:v>Ульяновск</c:v>
                </c:pt>
                <c:pt idx="4">
                  <c:v>Оренбург</c:v>
                </c:pt>
                <c:pt idx="5">
                  <c:v>Пермь</c:v>
                </c:pt>
                <c:pt idx="6">
                  <c:v>Саранск</c:v>
                </c:pt>
                <c:pt idx="7">
                  <c:v>Чебоксары</c:v>
                </c:pt>
                <c:pt idx="8">
                  <c:v>Республика                                                                  Татарстан</c:v>
                </c:pt>
                <c:pt idx="9">
                  <c:v>Йошкар-Ола</c:v>
                </c:pt>
                <c:pt idx="10">
                  <c:v>Пенза</c:v>
                </c:pt>
                <c:pt idx="11">
                  <c:v>Самара</c:v>
                </c:pt>
                <c:pt idx="12">
                  <c:v>Саратов</c:v>
                </c:pt>
                <c:pt idx="13">
                  <c:v>Нижний                                                                                                                Новгород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25.95</c:v>
                </c:pt>
                <c:pt idx="1">
                  <c:v>25.95</c:v>
                </c:pt>
                <c:pt idx="2">
                  <c:v>25.95</c:v>
                </c:pt>
                <c:pt idx="3">
                  <c:v>25.95</c:v>
                </c:pt>
                <c:pt idx="4">
                  <c:v>25.95</c:v>
                </c:pt>
                <c:pt idx="5">
                  <c:v>25.95</c:v>
                </c:pt>
                <c:pt idx="6">
                  <c:v>25.95</c:v>
                </c:pt>
                <c:pt idx="7">
                  <c:v>25.95</c:v>
                </c:pt>
                <c:pt idx="8">
                  <c:v>25.95</c:v>
                </c:pt>
                <c:pt idx="9">
                  <c:v>25.95</c:v>
                </c:pt>
                <c:pt idx="10">
                  <c:v>25.95</c:v>
                </c:pt>
                <c:pt idx="11">
                  <c:v>25.95</c:v>
                </c:pt>
                <c:pt idx="12">
                  <c:v>25.95</c:v>
                </c:pt>
                <c:pt idx="13">
                  <c:v>25.95</c:v>
                </c:pt>
              </c:numCache>
            </c:numRef>
          </c:val>
        </c:ser>
        <c:dLbls>
          <c:showVal val="1"/>
        </c:dLbls>
        <c:marker val="1"/>
        <c:axId val="63314944"/>
        <c:axId val="63324928"/>
      </c:lineChart>
      <c:catAx>
        <c:axId val="63314944"/>
        <c:scaling>
          <c:orientation val="minMax"/>
        </c:scaling>
        <c:axPos val="b"/>
        <c:majorGridlines>
          <c:spPr>
            <a:ln w="3018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18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99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324928"/>
        <c:crossesAt val="23.5"/>
        <c:auto val="1"/>
        <c:lblAlgn val="ctr"/>
        <c:lblOffset val="100"/>
        <c:tickLblSkip val="1"/>
        <c:tickMarkSkip val="1"/>
      </c:catAx>
      <c:valAx>
        <c:axId val="63324928"/>
        <c:scaling>
          <c:orientation val="minMax"/>
          <c:max val="28.4"/>
          <c:min val="23.5"/>
        </c:scaling>
        <c:axPos val="l"/>
        <c:numFmt formatCode="0.00" sourceLinked="1"/>
        <c:tickLblPos val="none"/>
        <c:spPr>
          <a:ln w="30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99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314944"/>
        <c:crossesAt val="1"/>
        <c:crossBetween val="between"/>
        <c:majorUnit val="1"/>
        <c:minorUnit val="1"/>
      </c:valAx>
      <c:spPr>
        <a:noFill/>
        <a:ln w="12069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8339283260918454E-2"/>
          <c:y val="0.1527214931466922"/>
          <c:w val="0.94974226804123707"/>
          <c:h val="0.62542372881355934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АИ-92</c:v>
                </c:pt>
              </c:strCache>
            </c:strRef>
          </c:tx>
          <c:spPr>
            <a:solidFill>
              <a:srgbClr val="CCFFFF"/>
            </a:solidFill>
            <a:ln w="12856">
              <a:solidFill>
                <a:schemeClr val="tx1"/>
              </a:solidFill>
              <a:prstDash val="solid"/>
            </a:ln>
          </c:spPr>
          <c:dPt>
            <c:idx val="6"/>
            <c:spPr>
              <a:solidFill>
                <a:srgbClr val="00FF00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Lbls>
            <c:dLbl>
              <c:idx val="6"/>
              <c:layout>
                <c:manualLayout>
                  <c:x val="0"/>
                  <c:y val="1.3827115330895801E-2"/>
                </c:manualLayout>
              </c:layout>
              <c:spPr>
                <a:noFill/>
                <a:ln w="25713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7"/>
              <c:layout>
                <c:manualLayout>
                  <c:x val="1.5579108506673562E-3"/>
                  <c:y val="-1.3827115330895801E-2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0"/>
                  <c:y val="-1.3827115330895801E-2"/>
                </c:manualLayout>
              </c:layout>
              <c:dLblPos val="outEnd"/>
              <c:showVal val="1"/>
            </c:dLbl>
            <c:spPr>
              <a:noFill/>
              <a:ln w="25713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Киров</c:v>
                </c:pt>
                <c:pt idx="1">
                  <c:v>Уфа</c:v>
                </c:pt>
                <c:pt idx="2">
                  <c:v>Оренбург</c:v>
                </c:pt>
                <c:pt idx="3">
                  <c:v>Пенза</c:v>
                </c:pt>
                <c:pt idx="4">
                  <c:v>Пермь</c:v>
                </c:pt>
                <c:pt idx="5">
                  <c:v>Ульяновск</c:v>
                </c:pt>
                <c:pt idx="6">
                  <c:v>Республика                                                                                   Татарстан</c:v>
                </c:pt>
                <c:pt idx="7">
                  <c:v>Ижевск</c:v>
                </c:pt>
                <c:pt idx="8">
                  <c:v>Саранск</c:v>
                </c:pt>
                <c:pt idx="9">
                  <c:v>Саратов</c:v>
                </c:pt>
                <c:pt idx="10">
                  <c:v>Чебоксары</c:v>
                </c:pt>
                <c:pt idx="11">
                  <c:v>Йошкар-Ола</c:v>
                </c:pt>
                <c:pt idx="12">
                  <c:v>Самара</c:v>
                </c:pt>
                <c:pt idx="13">
                  <c:v>Нижний                                                                                                         Новгород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23.1</c:v>
                </c:pt>
                <c:pt idx="1">
                  <c:v>23.1</c:v>
                </c:pt>
                <c:pt idx="2">
                  <c:v>23.35</c:v>
                </c:pt>
                <c:pt idx="3">
                  <c:v>23.5</c:v>
                </c:pt>
                <c:pt idx="4">
                  <c:v>23.5</c:v>
                </c:pt>
                <c:pt idx="5">
                  <c:v>23.5</c:v>
                </c:pt>
                <c:pt idx="6">
                  <c:v>23.7</c:v>
                </c:pt>
                <c:pt idx="7">
                  <c:v>23.8</c:v>
                </c:pt>
                <c:pt idx="8">
                  <c:v>23.8</c:v>
                </c:pt>
                <c:pt idx="9">
                  <c:v>24.05</c:v>
                </c:pt>
                <c:pt idx="10">
                  <c:v>24.2</c:v>
                </c:pt>
                <c:pt idx="11">
                  <c:v>24.5</c:v>
                </c:pt>
                <c:pt idx="12">
                  <c:v>25.7</c:v>
                </c:pt>
                <c:pt idx="13">
                  <c:v>26.8</c:v>
                </c:pt>
              </c:numCache>
            </c:numRef>
          </c:val>
        </c:ser>
        <c:dLbls>
          <c:showVal val="1"/>
        </c:dLbls>
        <c:axId val="62783488"/>
        <c:axId val="62785024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8569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Киров</c:v>
                </c:pt>
                <c:pt idx="1">
                  <c:v>Уфа</c:v>
                </c:pt>
                <c:pt idx="2">
                  <c:v>Оренбург</c:v>
                </c:pt>
                <c:pt idx="3">
                  <c:v>Пенза</c:v>
                </c:pt>
                <c:pt idx="4">
                  <c:v>Пермь</c:v>
                </c:pt>
                <c:pt idx="5">
                  <c:v>Ульяновск</c:v>
                </c:pt>
                <c:pt idx="6">
                  <c:v>Республика                                                                                   Татарстан</c:v>
                </c:pt>
                <c:pt idx="7">
                  <c:v>Ижевск</c:v>
                </c:pt>
                <c:pt idx="8">
                  <c:v>Саранск</c:v>
                </c:pt>
                <c:pt idx="9">
                  <c:v>Саратов</c:v>
                </c:pt>
                <c:pt idx="10">
                  <c:v>Чебоксары</c:v>
                </c:pt>
                <c:pt idx="11">
                  <c:v>Йошкар-Ола</c:v>
                </c:pt>
                <c:pt idx="12">
                  <c:v>Самара</c:v>
                </c:pt>
                <c:pt idx="13">
                  <c:v>Нижний                                                                                                         Новгород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24</c:v>
                </c:pt>
                <c:pt idx="1">
                  <c:v>24</c:v>
                </c:pt>
                <c:pt idx="2">
                  <c:v>24</c:v>
                </c:pt>
                <c:pt idx="3">
                  <c:v>24</c:v>
                </c:pt>
                <c:pt idx="4">
                  <c:v>24</c:v>
                </c:pt>
                <c:pt idx="5">
                  <c:v>24</c:v>
                </c:pt>
                <c:pt idx="6">
                  <c:v>24</c:v>
                </c:pt>
                <c:pt idx="7">
                  <c:v>24</c:v>
                </c:pt>
                <c:pt idx="8">
                  <c:v>24</c:v>
                </c:pt>
                <c:pt idx="9">
                  <c:v>24</c:v>
                </c:pt>
                <c:pt idx="10">
                  <c:v>24</c:v>
                </c:pt>
                <c:pt idx="11">
                  <c:v>24</c:v>
                </c:pt>
                <c:pt idx="12">
                  <c:v>24</c:v>
                </c:pt>
                <c:pt idx="13">
                  <c:v>24</c:v>
                </c:pt>
              </c:numCache>
            </c:numRef>
          </c:val>
        </c:ser>
        <c:dLbls>
          <c:showVal val="1"/>
        </c:dLbls>
        <c:marker val="1"/>
        <c:axId val="62783488"/>
        <c:axId val="62785024"/>
      </c:lineChart>
      <c:catAx>
        <c:axId val="62783488"/>
        <c:scaling>
          <c:orientation val="minMax"/>
        </c:scaling>
        <c:axPos val="b"/>
        <c:majorGridlines>
          <c:spPr>
            <a:ln w="3214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214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2785024"/>
        <c:crossesAt val="21"/>
        <c:auto val="1"/>
        <c:lblAlgn val="ctr"/>
        <c:lblOffset val="100"/>
        <c:tickLblSkip val="1"/>
        <c:tickMarkSkip val="1"/>
      </c:catAx>
      <c:valAx>
        <c:axId val="62785024"/>
        <c:scaling>
          <c:orientation val="minMax"/>
          <c:max val="27.5"/>
          <c:min val="21"/>
        </c:scaling>
        <c:axPos val="l"/>
        <c:numFmt formatCode="0.00" sourceLinked="1"/>
        <c:tickLblPos val="none"/>
        <c:spPr>
          <a:ln w="321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2783488"/>
        <c:crossesAt val="1"/>
        <c:crossBetween val="between"/>
        <c:majorUnit val="1"/>
        <c:minorUnit val="1"/>
      </c:valAx>
      <c:spPr>
        <a:noFill/>
        <a:ln w="12856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81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7680412371134018E-2"/>
          <c:y val="0.14237288135593221"/>
          <c:w val="0.93336387655792652"/>
          <c:h val="0.63745113319306712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А-76</c:v>
                </c:pt>
              </c:strCache>
            </c:strRef>
          </c:tx>
          <c:spPr>
            <a:solidFill>
              <a:srgbClr val="FF99CC"/>
            </a:solidFill>
            <a:ln w="12077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FFFF99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00FF00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spPr>
                <a:noFill/>
                <a:ln w="24154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5"/>
              <c:layout>
                <c:manualLayout>
                  <c:x val="1.6460858411732056E-3"/>
                  <c:y val="4.0403911862207011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1.6459562281148381E-3"/>
                  <c:y val="1.6028422720360407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1.6462154542315661E-3"/>
                  <c:y val="1.6094914197361983E-2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1.6460858411732106E-3"/>
                  <c:y val="-5.8607864775504165E-3"/>
                </c:manualLayout>
              </c:layout>
              <c:dLblPos val="outEnd"/>
              <c:showVal val="1"/>
            </c:dLbl>
            <c:spPr>
              <a:noFill/>
              <a:ln w="24154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Ульяновск</c:v>
                </c:pt>
                <c:pt idx="1">
                  <c:v>Оренбург</c:v>
                </c:pt>
                <c:pt idx="2">
                  <c:v>Уфа</c:v>
                </c:pt>
                <c:pt idx="3">
                  <c:v>Пермь</c:v>
                </c:pt>
                <c:pt idx="4">
                  <c:v>Республика                                                                    Татарстан</c:v>
                </c:pt>
                <c:pt idx="5">
                  <c:v>Киров</c:v>
                </c:pt>
                <c:pt idx="6">
                  <c:v>Пенза</c:v>
                </c:pt>
                <c:pt idx="7">
                  <c:v>Саратов</c:v>
                </c:pt>
                <c:pt idx="8">
                  <c:v>Ижевск</c:v>
                </c:pt>
                <c:pt idx="9">
                  <c:v>Саранск</c:v>
                </c:pt>
                <c:pt idx="10">
                  <c:v>Самара</c:v>
                </c:pt>
                <c:pt idx="11">
                  <c:v>Чебоксары</c:v>
                </c:pt>
                <c:pt idx="12">
                  <c:v>Йошкар-Ола</c:v>
                </c:pt>
                <c:pt idx="13">
                  <c:v>Нижний                                                                                    Новгород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21</c:v>
                </c:pt>
                <c:pt idx="1">
                  <c:v>21.8</c:v>
                </c:pt>
                <c:pt idx="2">
                  <c:v>22.2</c:v>
                </c:pt>
                <c:pt idx="3">
                  <c:v>22.5</c:v>
                </c:pt>
                <c:pt idx="4">
                  <c:v>22.5</c:v>
                </c:pt>
                <c:pt idx="5">
                  <c:v>22.6</c:v>
                </c:pt>
                <c:pt idx="6">
                  <c:v>22.7</c:v>
                </c:pt>
                <c:pt idx="7">
                  <c:v>22.7</c:v>
                </c:pt>
                <c:pt idx="8">
                  <c:v>22.9</c:v>
                </c:pt>
                <c:pt idx="9">
                  <c:v>23.2</c:v>
                </c:pt>
                <c:pt idx="10">
                  <c:v>24</c:v>
                </c:pt>
                <c:pt idx="11">
                  <c:v>24.1</c:v>
                </c:pt>
                <c:pt idx="12">
                  <c:v>24.4</c:v>
                </c:pt>
                <c:pt idx="13">
                  <c:v>24.6</c:v>
                </c:pt>
              </c:numCache>
            </c:numRef>
          </c:val>
        </c:ser>
        <c:dLbls>
          <c:showVal val="1"/>
        </c:dLbls>
        <c:axId val="63642624"/>
        <c:axId val="63714048"/>
      </c:barChart>
      <c:lineChart>
        <c:grouping val="standard"/>
        <c:ser>
          <c:idx val="1"/>
          <c:order val="1"/>
          <c:tx>
            <c:strRef>
              <c:f>Sheet1!$A$3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ln w="36231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Ульяновск</c:v>
                </c:pt>
                <c:pt idx="1">
                  <c:v>Оренбург</c:v>
                </c:pt>
                <c:pt idx="2">
                  <c:v>Уфа</c:v>
                </c:pt>
                <c:pt idx="3">
                  <c:v>Пермь</c:v>
                </c:pt>
                <c:pt idx="4">
                  <c:v>Республика                                                                    Татарстан</c:v>
                </c:pt>
                <c:pt idx="5">
                  <c:v>Киров</c:v>
                </c:pt>
                <c:pt idx="6">
                  <c:v>Пенза</c:v>
                </c:pt>
                <c:pt idx="7">
                  <c:v>Саратов</c:v>
                </c:pt>
                <c:pt idx="8">
                  <c:v>Ижевск</c:v>
                </c:pt>
                <c:pt idx="9">
                  <c:v>Саранск</c:v>
                </c:pt>
                <c:pt idx="10">
                  <c:v>Самара</c:v>
                </c:pt>
                <c:pt idx="11">
                  <c:v>Чебоксары</c:v>
                </c:pt>
                <c:pt idx="12">
                  <c:v>Йошкар-Ола</c:v>
                </c:pt>
                <c:pt idx="13">
                  <c:v>Нижний                                                                                    Новгород</c:v>
                </c:pt>
              </c:strCache>
            </c:strRef>
          </c:cat>
          <c:val>
            <c:numRef>
              <c:f>Sheet1!$B$3:$O$3</c:f>
              <c:numCache>
                <c:formatCode>0.00</c:formatCode>
                <c:ptCount val="14"/>
                <c:pt idx="0">
                  <c:v>22.95</c:v>
                </c:pt>
                <c:pt idx="1">
                  <c:v>22.95</c:v>
                </c:pt>
                <c:pt idx="2">
                  <c:v>22.95</c:v>
                </c:pt>
                <c:pt idx="3">
                  <c:v>22.95</c:v>
                </c:pt>
                <c:pt idx="4">
                  <c:v>22.95</c:v>
                </c:pt>
                <c:pt idx="5">
                  <c:v>22.95</c:v>
                </c:pt>
                <c:pt idx="6">
                  <c:v>22.95</c:v>
                </c:pt>
                <c:pt idx="7">
                  <c:v>22.95</c:v>
                </c:pt>
                <c:pt idx="8">
                  <c:v>22.95</c:v>
                </c:pt>
                <c:pt idx="9">
                  <c:v>22.95</c:v>
                </c:pt>
                <c:pt idx="10">
                  <c:v>22.95</c:v>
                </c:pt>
                <c:pt idx="11">
                  <c:v>22.95</c:v>
                </c:pt>
                <c:pt idx="12">
                  <c:v>22.95</c:v>
                </c:pt>
                <c:pt idx="13">
                  <c:v>22.95</c:v>
                </c:pt>
              </c:numCache>
            </c:numRef>
          </c:val>
        </c:ser>
        <c:dLbls>
          <c:showVal val="1"/>
        </c:dLbls>
        <c:marker val="1"/>
        <c:axId val="63642624"/>
        <c:axId val="63714048"/>
      </c:lineChart>
      <c:catAx>
        <c:axId val="63642624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714048"/>
        <c:crossesAt val="20"/>
        <c:auto val="1"/>
        <c:lblAlgn val="ctr"/>
        <c:lblOffset val="100"/>
        <c:tickLblSkip val="1"/>
        <c:tickMarkSkip val="1"/>
      </c:catAx>
      <c:valAx>
        <c:axId val="63714048"/>
        <c:scaling>
          <c:orientation val="minMax"/>
          <c:max val="25.3"/>
          <c:min val="20"/>
        </c:scaling>
        <c:axPos val="l"/>
        <c:numFmt formatCode="0.00" sourceLinked="1"/>
        <c:tickLblPos val="none"/>
        <c:spPr>
          <a:ln w="30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642624"/>
        <c:crossesAt val="1"/>
        <c:crossBetween val="between"/>
        <c:majorUnit val="1"/>
        <c:minorUnit val="1"/>
      </c:valAx>
      <c:spPr>
        <a:noFill/>
        <a:ln w="1207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1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0257731958763888E-2"/>
          <c:y val="0.14406779661016991"/>
          <c:w val="0.94974226804123707"/>
          <c:h val="0.62542372881355934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ДТ</c:v>
                </c:pt>
              </c:strCache>
            </c:strRef>
          </c:tx>
          <c:spPr>
            <a:solidFill>
              <a:srgbClr val="FF00FF"/>
            </a:solidFill>
            <a:ln w="12078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FFFF99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00FF00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spPr>
                <a:noFill/>
                <a:ln w="24156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5"/>
              <c:layout>
                <c:manualLayout>
                  <c:x val="-1.630984074146856E-3"/>
                  <c:y val="-1.3982476763766058E-2"/>
                </c:manualLayout>
              </c:layout>
              <c:dLblPos val="outEnd"/>
              <c:showVal val="1"/>
            </c:dLbl>
            <c:spPr>
              <a:noFill/>
              <a:ln w="24156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Пенза</c:v>
                </c:pt>
                <c:pt idx="1">
                  <c:v>Ульяновск</c:v>
                </c:pt>
                <c:pt idx="2">
                  <c:v>Саратов</c:v>
                </c:pt>
                <c:pt idx="3">
                  <c:v>Саранск</c:v>
                </c:pt>
                <c:pt idx="4">
                  <c:v>Республика                                                                                Татарстан</c:v>
                </c:pt>
                <c:pt idx="5">
                  <c:v>Пермь</c:v>
                </c:pt>
                <c:pt idx="6">
                  <c:v>Самара</c:v>
                </c:pt>
                <c:pt idx="7">
                  <c:v>Киров</c:v>
                </c:pt>
                <c:pt idx="8">
                  <c:v>Уфа</c:v>
                </c:pt>
                <c:pt idx="9">
                  <c:v>Оренбург</c:v>
                </c:pt>
                <c:pt idx="10">
                  <c:v>Ижевск</c:v>
                </c:pt>
                <c:pt idx="11">
                  <c:v>Чебоксары</c:v>
                </c:pt>
                <c:pt idx="12">
                  <c:v>Нижний                                                                                                       Новгород</c:v>
                </c:pt>
                <c:pt idx="13">
                  <c:v>Йошкар-Ола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23.5</c:v>
                </c:pt>
                <c:pt idx="1">
                  <c:v>23.5</c:v>
                </c:pt>
                <c:pt idx="2">
                  <c:v>23.650000000000031</c:v>
                </c:pt>
                <c:pt idx="3">
                  <c:v>24</c:v>
                </c:pt>
                <c:pt idx="4">
                  <c:v>24</c:v>
                </c:pt>
                <c:pt idx="5">
                  <c:v>24.3</c:v>
                </c:pt>
                <c:pt idx="6">
                  <c:v>24.5</c:v>
                </c:pt>
                <c:pt idx="7">
                  <c:v>24.6</c:v>
                </c:pt>
                <c:pt idx="8">
                  <c:v>24.650000000000031</c:v>
                </c:pt>
                <c:pt idx="9">
                  <c:v>24.650000000000031</c:v>
                </c:pt>
                <c:pt idx="10">
                  <c:v>24.8</c:v>
                </c:pt>
                <c:pt idx="11">
                  <c:v>25</c:v>
                </c:pt>
                <c:pt idx="12">
                  <c:v>25</c:v>
                </c:pt>
                <c:pt idx="13">
                  <c:v>25.3</c:v>
                </c:pt>
              </c:numCache>
            </c:numRef>
          </c:val>
        </c:ser>
        <c:dLbls>
          <c:showVal val="1"/>
        </c:dLbls>
        <c:axId val="70045056"/>
        <c:axId val="70050944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34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Пенза</c:v>
                </c:pt>
                <c:pt idx="1">
                  <c:v>Ульяновск</c:v>
                </c:pt>
                <c:pt idx="2">
                  <c:v>Саратов</c:v>
                </c:pt>
                <c:pt idx="3">
                  <c:v>Саранск</c:v>
                </c:pt>
                <c:pt idx="4">
                  <c:v>Республика                                                                                Татарстан</c:v>
                </c:pt>
                <c:pt idx="5">
                  <c:v>Пермь</c:v>
                </c:pt>
                <c:pt idx="6">
                  <c:v>Самара</c:v>
                </c:pt>
                <c:pt idx="7">
                  <c:v>Киров</c:v>
                </c:pt>
                <c:pt idx="8">
                  <c:v>Уфа</c:v>
                </c:pt>
                <c:pt idx="9">
                  <c:v>Оренбург</c:v>
                </c:pt>
                <c:pt idx="10">
                  <c:v>Ижевск</c:v>
                </c:pt>
                <c:pt idx="11">
                  <c:v>Чебоксары</c:v>
                </c:pt>
                <c:pt idx="12">
                  <c:v>Нижний                                                                                                       Новгород</c:v>
                </c:pt>
                <c:pt idx="13">
                  <c:v>Йошкар-Ола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24.4</c:v>
                </c:pt>
                <c:pt idx="1">
                  <c:v>24.4</c:v>
                </c:pt>
                <c:pt idx="2">
                  <c:v>24.4</c:v>
                </c:pt>
                <c:pt idx="3">
                  <c:v>24.4</c:v>
                </c:pt>
                <c:pt idx="4">
                  <c:v>24.4</c:v>
                </c:pt>
                <c:pt idx="5">
                  <c:v>24.4</c:v>
                </c:pt>
                <c:pt idx="6">
                  <c:v>24.4</c:v>
                </c:pt>
                <c:pt idx="7">
                  <c:v>24.4</c:v>
                </c:pt>
                <c:pt idx="8">
                  <c:v>24.4</c:v>
                </c:pt>
                <c:pt idx="9">
                  <c:v>24.4</c:v>
                </c:pt>
                <c:pt idx="10">
                  <c:v>24.4</c:v>
                </c:pt>
                <c:pt idx="11">
                  <c:v>24.4</c:v>
                </c:pt>
                <c:pt idx="12">
                  <c:v>24.4</c:v>
                </c:pt>
                <c:pt idx="13">
                  <c:v>24.4</c:v>
                </c:pt>
              </c:numCache>
            </c:numRef>
          </c:val>
        </c:ser>
        <c:dLbls>
          <c:showVal val="1"/>
        </c:dLbls>
        <c:marker val="1"/>
        <c:axId val="70045056"/>
        <c:axId val="70050944"/>
      </c:lineChart>
      <c:catAx>
        <c:axId val="70045056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0050944"/>
        <c:crossesAt val="22"/>
        <c:lblAlgn val="ctr"/>
        <c:lblOffset val="100"/>
        <c:tickLblSkip val="1"/>
        <c:tickMarkSkip val="1"/>
      </c:catAx>
      <c:valAx>
        <c:axId val="70050944"/>
        <c:scaling>
          <c:orientation val="minMax"/>
          <c:max val="25.8"/>
          <c:min val="22"/>
        </c:scaling>
        <c:axPos val="l"/>
        <c:numFmt formatCode="0.00" sourceLinked="1"/>
        <c:tickLblPos val="none"/>
        <c:spPr>
          <a:ln w="30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0045056"/>
        <c:crossesAt val="1"/>
        <c:crossBetween val="between"/>
        <c:majorUnit val="1"/>
        <c:minorUnit val="1"/>
      </c:valAx>
      <c:spPr>
        <a:noFill/>
        <a:ln w="1207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1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0765661252901013E-2"/>
          <c:y val="1.8900343642611814E-2"/>
          <c:w val="0.92923433874709949"/>
          <c:h val="0.78006872852233311"/>
        </c:manualLayout>
      </c:layout>
      <c:bar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максимальная розн.цена на автобензин АИ-92 в РТ</c:v>
                </c:pt>
              </c:strCache>
            </c:strRef>
          </c:tx>
          <c:spPr>
            <a:solidFill>
              <a:srgbClr val="00FF00"/>
            </a:solidFill>
            <a:ln w="13560">
              <a:solidFill>
                <a:schemeClr val="tx1"/>
              </a:solidFill>
              <a:prstDash val="solid"/>
            </a:ln>
          </c:spPr>
          <c:dLbls>
            <c:dLbl>
              <c:idx val="14"/>
              <c:layout>
                <c:manualLayout>
                  <c:x val="-1.4318955523519139E-3"/>
                  <c:y val="6.3241111967973773E-3"/>
                </c:manualLayout>
              </c:layout>
              <c:showVal val="1"/>
            </c:dLbl>
            <c:dLbl>
              <c:idx val="15"/>
              <c:layout>
                <c:manualLayout>
                  <c:x val="4.2956866570560545E-3"/>
                  <c:y val="6.3241111967973773E-3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Sheet1!$B$1:$Q$1</c:f>
              <c:strCache>
                <c:ptCount val="16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</c:strCache>
            </c:strRef>
          </c:cat>
          <c:val>
            <c:numRef>
              <c:f>Sheet1!$B$2:$Q$2</c:f>
              <c:numCache>
                <c:formatCode>0.00</c:formatCode>
                <c:ptCount val="16"/>
                <c:pt idx="0">
                  <c:v>20.82</c:v>
                </c:pt>
                <c:pt idx="1">
                  <c:v>20.53</c:v>
                </c:pt>
                <c:pt idx="2">
                  <c:v>20.7</c:v>
                </c:pt>
                <c:pt idx="3">
                  <c:v>21.110000000000007</c:v>
                </c:pt>
                <c:pt idx="4">
                  <c:v>21.68</c:v>
                </c:pt>
                <c:pt idx="5">
                  <c:v>21.9</c:v>
                </c:pt>
                <c:pt idx="6">
                  <c:v>21.9</c:v>
                </c:pt>
                <c:pt idx="7">
                  <c:v>21.93</c:v>
                </c:pt>
                <c:pt idx="8">
                  <c:v>22.05</c:v>
                </c:pt>
                <c:pt idx="9">
                  <c:v>22.18</c:v>
                </c:pt>
                <c:pt idx="10">
                  <c:v>22.5</c:v>
                </c:pt>
                <c:pt idx="11">
                  <c:v>22.56</c:v>
                </c:pt>
                <c:pt idx="12">
                  <c:v>23.130000000000006</c:v>
                </c:pt>
                <c:pt idx="13">
                  <c:v>23.479999999999993</c:v>
                </c:pt>
                <c:pt idx="14">
                  <c:v>23</c:v>
                </c:pt>
                <c:pt idx="15">
                  <c:v>23</c:v>
                </c:pt>
              </c:numCache>
            </c:numRef>
          </c:val>
        </c:ser>
        <c:axId val="66802816"/>
        <c:axId val="66804352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максимальная розн. цена на автобензин АИ-92 по ПФО</c:v>
                </c:pt>
              </c:strCache>
            </c:strRef>
          </c:tx>
          <c:spPr>
            <a:ln w="50800">
              <a:solidFill>
                <a:srgbClr val="FF66CC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FF66CC"/>
              </a:solidFill>
              <a:ln>
                <a:solidFill>
                  <a:srgbClr val="00808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3.8661179913504568E-2"/>
                  <c:y val="-2.3188407721590382E-2"/>
                </c:manualLayout>
              </c:layout>
              <c:showVal val="1"/>
            </c:dLbl>
            <c:dLbl>
              <c:idx val="1"/>
              <c:layout>
                <c:manualLayout>
                  <c:x val="-3.5797388808800491E-2"/>
                  <c:y val="-2.1080370655991391E-2"/>
                </c:manualLayout>
              </c:layout>
              <c:showVal val="1"/>
            </c:dLbl>
            <c:dLbl>
              <c:idx val="2"/>
              <c:layout>
                <c:manualLayout>
                  <c:x val="-3.1501702151744526E-2"/>
                  <c:y val="-2.7404481852788577E-2"/>
                </c:manualLayout>
              </c:layout>
              <c:showVal val="1"/>
            </c:dLbl>
            <c:dLbl>
              <c:idx val="3"/>
              <c:layout>
                <c:manualLayout>
                  <c:x val="-3.722928436115247E-2"/>
                  <c:y val="-1.8972333590392187E-2"/>
                </c:manualLayout>
              </c:layout>
              <c:showVal val="1"/>
            </c:dLbl>
            <c:dLbl>
              <c:idx val="4"/>
              <c:layout>
                <c:manualLayout>
                  <c:x val="-3.4365493256448373E-2"/>
                  <c:y val="-2.1080370655991391E-2"/>
                </c:manualLayout>
              </c:layout>
              <c:showVal val="1"/>
            </c:dLbl>
            <c:dLbl>
              <c:idx val="5"/>
              <c:layout>
                <c:manualLayout>
                  <c:x val="-3.8661179913504602E-2"/>
                  <c:y val="-2.3188407721590382E-2"/>
                </c:manualLayout>
              </c:layout>
              <c:showVal val="1"/>
            </c:dLbl>
            <c:dLbl>
              <c:idx val="6"/>
              <c:layout>
                <c:manualLayout>
                  <c:x val="-3.5797388808800491E-2"/>
                  <c:y val="-2.951251891838778E-2"/>
                </c:manualLayout>
              </c:layout>
              <c:showVal val="1"/>
            </c:dLbl>
            <c:dLbl>
              <c:idx val="7"/>
              <c:layout>
                <c:manualLayout>
                  <c:x val="-4.1524971018208533E-2"/>
                  <c:y val="-1.897233359039216E-2"/>
                </c:manualLayout>
              </c:layout>
              <c:showVal val="1"/>
            </c:dLbl>
            <c:dLbl>
              <c:idx val="8"/>
              <c:layout>
                <c:manualLayout>
                  <c:x val="-3.722928436115247E-2"/>
                  <c:y val="-2.108037065599136E-2"/>
                </c:manualLayout>
              </c:layout>
              <c:showVal val="1"/>
            </c:dLbl>
            <c:dLbl>
              <c:idx val="9"/>
              <c:layout>
                <c:manualLayout>
                  <c:x val="-3.4365493256448387E-2"/>
                  <c:y val="-2.1080370655991415E-2"/>
                </c:manualLayout>
              </c:layout>
              <c:showVal val="1"/>
            </c:dLbl>
            <c:dLbl>
              <c:idx val="10"/>
              <c:layout>
                <c:manualLayout>
                  <c:x val="-4.0093075465856505E-2"/>
                  <c:y val="-2.3188407721590382E-2"/>
                </c:manualLayout>
              </c:layout>
              <c:showVal val="1"/>
            </c:dLbl>
            <c:dLbl>
              <c:idx val="11"/>
              <c:layout>
                <c:manualLayout>
                  <c:x val="-3.866117991350454E-2"/>
                  <c:y val="-2.951251891838778E-2"/>
                </c:manualLayout>
              </c:layout>
              <c:showVal val="1"/>
            </c:dLbl>
            <c:dLbl>
              <c:idx val="12"/>
              <c:layout>
                <c:manualLayout>
                  <c:x val="-4.8684448779968491E-2"/>
                  <c:y val="-2.3188407721590393E-2"/>
                </c:manualLayout>
              </c:layout>
              <c:showVal val="1"/>
            </c:dLbl>
            <c:dLbl>
              <c:idx val="13"/>
              <c:layout>
                <c:manualLayout>
                  <c:x val="-2.7206015494688405E-2"/>
                  <c:y val="-2.3188407721590382E-2"/>
                </c:manualLayout>
              </c:layout>
              <c:showVal val="1"/>
            </c:dLbl>
            <c:dLbl>
              <c:idx val="14"/>
              <c:layout>
                <c:manualLayout>
                  <c:x val="-2.8637911047040426E-2"/>
                  <c:y val="-2.3188407721590382E-2"/>
                </c:manualLayout>
              </c:layout>
              <c:showVal val="1"/>
            </c:dLbl>
            <c:dLbl>
              <c:idx val="15"/>
              <c:layout>
                <c:manualLayout>
                  <c:x val="0"/>
                  <c:y val="-2.5296444787189551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Sheet1!$B$1:$Q$1</c:f>
              <c:strCache>
                <c:ptCount val="16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</c:strCache>
            </c:strRef>
          </c:cat>
          <c:val>
            <c:numRef>
              <c:f>Sheet1!$B$3:$Q$3</c:f>
              <c:numCache>
                <c:formatCode>0.00</c:formatCode>
                <c:ptCount val="16"/>
                <c:pt idx="0">
                  <c:v>21.12</c:v>
                </c:pt>
                <c:pt idx="1">
                  <c:v>21.25</c:v>
                </c:pt>
                <c:pt idx="2">
                  <c:v>21.459999999999994</c:v>
                </c:pt>
                <c:pt idx="3">
                  <c:v>21.810000000000006</c:v>
                </c:pt>
                <c:pt idx="4">
                  <c:v>22.16</c:v>
                </c:pt>
                <c:pt idx="5">
                  <c:v>22.279999999999994</c:v>
                </c:pt>
                <c:pt idx="6">
                  <c:v>22.43</c:v>
                </c:pt>
                <c:pt idx="7">
                  <c:v>22.6</c:v>
                </c:pt>
                <c:pt idx="8">
                  <c:v>22.71</c:v>
                </c:pt>
                <c:pt idx="9">
                  <c:v>22.77</c:v>
                </c:pt>
                <c:pt idx="10">
                  <c:v>23.01</c:v>
                </c:pt>
                <c:pt idx="11">
                  <c:v>23.21</c:v>
                </c:pt>
                <c:pt idx="12">
                  <c:v>23.72</c:v>
                </c:pt>
                <c:pt idx="13">
                  <c:v>23.779999999999994</c:v>
                </c:pt>
                <c:pt idx="14">
                  <c:v>23.17</c:v>
                </c:pt>
                <c:pt idx="15">
                  <c:v>23.22</c:v>
                </c:pt>
              </c:numCache>
            </c:numRef>
          </c:val>
          <c:smooth val="1"/>
        </c:ser>
        <c:marker val="1"/>
        <c:axId val="66843008"/>
        <c:axId val="66844544"/>
      </c:lineChart>
      <c:catAx>
        <c:axId val="66802816"/>
        <c:scaling>
          <c:orientation val="minMax"/>
        </c:scaling>
        <c:axPos val="b"/>
        <c:numFmt formatCode="dd/mm/yyyy" sourceLinked="1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854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804352"/>
        <c:crossesAt val="19.5"/>
        <c:lblAlgn val="ctr"/>
        <c:lblOffset val="100"/>
        <c:tickLblSkip val="1"/>
        <c:tickMarkSkip val="1"/>
      </c:catAx>
      <c:valAx>
        <c:axId val="66804352"/>
        <c:scaling>
          <c:orientation val="minMax"/>
          <c:max val="24"/>
          <c:min val="19.5"/>
        </c:scaling>
        <c:axPos val="l"/>
        <c:majorGridlines>
          <c:spPr>
            <a:ln w="3390">
              <a:solidFill>
                <a:schemeClr val="tx1"/>
              </a:solidFill>
              <a:prstDash val="sysDash"/>
            </a:ln>
          </c:spPr>
        </c:majorGridlines>
        <c:numFmt formatCode="0.0" sourceLinked="0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802816"/>
        <c:crosses val="autoZero"/>
        <c:crossBetween val="between"/>
        <c:majorUnit val="1"/>
        <c:minorUnit val="1"/>
      </c:valAx>
      <c:catAx>
        <c:axId val="66843008"/>
        <c:scaling>
          <c:orientation val="minMax"/>
        </c:scaling>
        <c:delete val="1"/>
        <c:axPos val="b"/>
        <c:numFmt formatCode="dd/mm/yyyy" sourceLinked="1"/>
        <c:tickLblPos val="none"/>
        <c:crossAx val="66844544"/>
        <c:crosses val="autoZero"/>
        <c:lblAlgn val="ctr"/>
        <c:lblOffset val="100"/>
      </c:catAx>
      <c:valAx>
        <c:axId val="66844544"/>
        <c:scaling>
          <c:orientation val="minMax"/>
        </c:scaling>
        <c:delete val="1"/>
        <c:axPos val="l"/>
        <c:numFmt formatCode="0.00" sourceLinked="1"/>
        <c:tickLblPos val="none"/>
        <c:crossAx val="66843008"/>
        <c:crosses val="autoZero"/>
        <c:crossBetween val="between"/>
      </c:valAx>
      <c:spPr>
        <a:noFill/>
        <a:ln w="25397">
          <a:noFill/>
        </a:ln>
      </c:spPr>
    </c:plotArea>
    <c:legend>
      <c:legendPos val="b"/>
      <c:layout>
        <c:manualLayout>
          <c:xMode val="edge"/>
          <c:yMode val="edge"/>
          <c:x val="0"/>
          <c:y val="0.95360829092504962"/>
          <c:w val="1"/>
          <c:h val="4.1237055978935115E-2"/>
        </c:manualLayout>
      </c:layout>
      <c:spPr>
        <a:noFill/>
        <a:ln w="27121">
          <a:noFill/>
        </a:ln>
      </c:spPr>
      <c:txPr>
        <a:bodyPr/>
        <a:lstStyle/>
        <a:p>
          <a:pPr>
            <a:defRPr sz="98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6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0765631169412369E-2"/>
          <c:y val="1.6792258092787525E-2"/>
          <c:w val="0.92923433874709949"/>
          <c:h val="0.78006872852233333"/>
        </c:manualLayout>
      </c:layout>
      <c:bar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максимальная розн.цена на автобензин А-76 в РТ</c:v>
                </c:pt>
              </c:strCache>
            </c:strRef>
          </c:tx>
          <c:spPr>
            <a:solidFill>
              <a:srgbClr val="00FF00"/>
            </a:solidFill>
            <a:ln w="13560">
              <a:solidFill>
                <a:schemeClr val="tx1"/>
              </a:solidFill>
              <a:prstDash val="solid"/>
            </a:ln>
          </c:spPr>
          <c:dLbls>
            <c:dLbl>
              <c:idx val="11"/>
              <c:layout>
                <c:manualLayout>
                  <c:x val="-1.4318955523520182E-3"/>
                  <c:y val="3.7944667180784437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Sheet1!$B$1:$Q$1</c:f>
              <c:strCache>
                <c:ptCount val="16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</c:strCache>
            </c:strRef>
          </c:cat>
          <c:val>
            <c:numRef>
              <c:f>Sheet1!$B$2:$Q$2</c:f>
              <c:numCache>
                <c:formatCode>0.00</c:formatCode>
                <c:ptCount val="16"/>
                <c:pt idx="0">
                  <c:v>19</c:v>
                </c:pt>
                <c:pt idx="1">
                  <c:v>19</c:v>
                </c:pt>
                <c:pt idx="2">
                  <c:v>19.04</c:v>
                </c:pt>
                <c:pt idx="3">
                  <c:v>19.47</c:v>
                </c:pt>
                <c:pt idx="4">
                  <c:v>19.829999999999991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20.100000000000001</c:v>
                </c:pt>
                <c:pt idx="12">
                  <c:v>21.5</c:v>
                </c:pt>
                <c:pt idx="13">
                  <c:v>22.4</c:v>
                </c:pt>
                <c:pt idx="14">
                  <c:v>22</c:v>
                </c:pt>
                <c:pt idx="15">
                  <c:v>22</c:v>
                </c:pt>
              </c:numCache>
            </c:numRef>
          </c:val>
        </c:ser>
        <c:axId val="57463936"/>
        <c:axId val="57465472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максимальная розн. цена на автобензин А-76 по ПФО</c:v>
                </c:pt>
              </c:strCache>
            </c:strRef>
          </c:tx>
          <c:spPr>
            <a:ln w="50800">
              <a:solidFill>
                <a:srgbClr val="FF66CC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FF66CC"/>
              </a:solidFill>
              <a:ln>
                <a:solidFill>
                  <a:srgbClr val="00808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4.2956866570560545E-3"/>
                  <c:y val="1.2648222393594755E-2"/>
                </c:manualLayout>
              </c:layout>
              <c:showVal val="1"/>
            </c:dLbl>
            <c:dLbl>
              <c:idx val="4"/>
              <c:layout>
                <c:manualLayout>
                  <c:x val="-1.4318955523519657E-3"/>
                  <c:y val="1.2648222393594755E-2"/>
                </c:manualLayout>
              </c:layout>
              <c:showVal val="1"/>
            </c:dLbl>
            <c:dLbl>
              <c:idx val="5"/>
              <c:layout>
                <c:manualLayout>
                  <c:x val="-4.2956866570560545E-3"/>
                  <c:y val="2.1080370655991318E-2"/>
                </c:manualLayout>
              </c:layout>
              <c:showVal val="1"/>
            </c:dLbl>
            <c:dLbl>
              <c:idx val="6"/>
              <c:layout>
                <c:manualLayout>
                  <c:x val="-7.1594777617601021E-3"/>
                  <c:y val="1.2648222393594755E-2"/>
                </c:manualLayout>
              </c:layout>
              <c:showVal val="1"/>
            </c:dLbl>
            <c:dLbl>
              <c:idx val="7"/>
              <c:layout>
                <c:manualLayout>
                  <c:x val="-8.5913733141120985E-3"/>
                  <c:y val="1.0540185327995662E-2"/>
                </c:manualLayout>
              </c:layout>
              <c:showVal val="1"/>
            </c:dLbl>
            <c:dLbl>
              <c:idx val="8"/>
              <c:layout>
                <c:manualLayout>
                  <c:x val="-1.0023268866464131E-2"/>
                  <c:y val="1.6864296524793002E-2"/>
                </c:manualLayout>
              </c:layout>
              <c:showVal val="1"/>
            </c:dLbl>
            <c:dLbl>
              <c:idx val="9"/>
              <c:layout>
                <c:manualLayout>
                  <c:x val="-4.2956866570560545E-3"/>
                  <c:y val="1.8972333590392142E-2"/>
                </c:manualLayout>
              </c:layout>
              <c:showVal val="1"/>
            </c:dLbl>
            <c:dLbl>
              <c:idx val="10"/>
              <c:layout>
                <c:manualLayout>
                  <c:x val="-1.2887059971168183E-2"/>
                  <c:y val="1.2648222393594755E-2"/>
                </c:manualLayout>
              </c:layout>
              <c:showVal val="1"/>
            </c:dLbl>
            <c:dLbl>
              <c:idx val="11"/>
              <c:layout>
                <c:manualLayout>
                  <c:x val="-3.8661179913504512E-2"/>
                  <c:y val="-3.1620721971157402E-2"/>
                </c:manualLayout>
              </c:layout>
              <c:showVal val="1"/>
            </c:dLbl>
            <c:dLbl>
              <c:idx val="12"/>
              <c:layout>
                <c:manualLayout>
                  <c:x val="-6.586719540819283E-2"/>
                  <c:y val="-4.2160741311982374E-3"/>
                </c:manualLayout>
              </c:layout>
              <c:showVal val="1"/>
            </c:dLbl>
            <c:dLbl>
              <c:idx val="13"/>
              <c:layout>
                <c:manualLayout>
                  <c:x val="-3.4365493256448387E-2"/>
                  <c:y val="-2.3188407721590386E-2"/>
                </c:manualLayout>
              </c:layout>
              <c:showVal val="1"/>
            </c:dLbl>
            <c:dLbl>
              <c:idx val="14"/>
              <c:layout>
                <c:manualLayout>
                  <c:x val="-2.0046537732928253E-2"/>
                  <c:y val="-2.1080370655991311E-2"/>
                </c:manualLayout>
              </c:layout>
              <c:showVal val="1"/>
            </c:dLbl>
            <c:dLbl>
              <c:idx val="15"/>
              <c:layout>
                <c:manualLayout>
                  <c:x val="0"/>
                  <c:y val="-3.583663011518519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Sheet1!$B$1:$Q$1</c:f>
              <c:strCache>
                <c:ptCount val="16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</c:strCache>
            </c:strRef>
          </c:cat>
          <c:val>
            <c:numRef>
              <c:f>Sheet1!$B$3:$Q$3</c:f>
              <c:numCache>
                <c:formatCode>0.00</c:formatCode>
                <c:ptCount val="16"/>
                <c:pt idx="0">
                  <c:v>18.66</c:v>
                </c:pt>
                <c:pt idx="1">
                  <c:v>18.72</c:v>
                </c:pt>
                <c:pt idx="2">
                  <c:v>18.939999999999994</c:v>
                </c:pt>
                <c:pt idx="3">
                  <c:v>19.29</c:v>
                </c:pt>
                <c:pt idx="4">
                  <c:v>19.45</c:v>
                </c:pt>
                <c:pt idx="5">
                  <c:v>19.479999999999993</c:v>
                </c:pt>
                <c:pt idx="6">
                  <c:v>19.579999999999991</c:v>
                </c:pt>
                <c:pt idx="7">
                  <c:v>19.630000000000006</c:v>
                </c:pt>
                <c:pt idx="8">
                  <c:v>19.66</c:v>
                </c:pt>
                <c:pt idx="9">
                  <c:v>19.690000000000001</c:v>
                </c:pt>
                <c:pt idx="10">
                  <c:v>19.8</c:v>
                </c:pt>
                <c:pt idx="11">
                  <c:v>20.190000000000001</c:v>
                </c:pt>
                <c:pt idx="12">
                  <c:v>21.89</c:v>
                </c:pt>
                <c:pt idx="13">
                  <c:v>22.830000000000005</c:v>
                </c:pt>
                <c:pt idx="14">
                  <c:v>22.39</c:v>
                </c:pt>
                <c:pt idx="15">
                  <c:v>22.52</c:v>
                </c:pt>
              </c:numCache>
            </c:numRef>
          </c:val>
          <c:smooth val="1"/>
        </c:ser>
        <c:marker val="1"/>
        <c:axId val="65675648"/>
        <c:axId val="65677184"/>
      </c:lineChart>
      <c:catAx>
        <c:axId val="57463936"/>
        <c:scaling>
          <c:orientation val="minMax"/>
        </c:scaling>
        <c:axPos val="b"/>
        <c:numFmt formatCode="dd/mm/yyyy" sourceLinked="1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854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57465472"/>
        <c:crossesAt val="18"/>
        <c:lblAlgn val="ctr"/>
        <c:lblOffset val="100"/>
        <c:tickLblSkip val="1"/>
        <c:tickMarkSkip val="1"/>
      </c:catAx>
      <c:valAx>
        <c:axId val="57465472"/>
        <c:scaling>
          <c:orientation val="minMax"/>
          <c:max val="23"/>
          <c:min val="18"/>
        </c:scaling>
        <c:axPos val="l"/>
        <c:majorGridlines>
          <c:spPr>
            <a:ln w="3390">
              <a:solidFill>
                <a:schemeClr val="tx1"/>
              </a:solidFill>
              <a:prstDash val="sysDash"/>
            </a:ln>
          </c:spPr>
        </c:majorGridlines>
        <c:numFmt formatCode="0.0" sourceLinked="0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57463936"/>
        <c:crosses val="autoZero"/>
        <c:crossBetween val="between"/>
        <c:majorUnit val="0.5"/>
        <c:minorUnit val="0.5"/>
      </c:valAx>
      <c:catAx>
        <c:axId val="65675648"/>
        <c:scaling>
          <c:orientation val="minMax"/>
        </c:scaling>
        <c:delete val="1"/>
        <c:axPos val="b"/>
        <c:numFmt formatCode="dd/mm/yyyy" sourceLinked="1"/>
        <c:tickLblPos val="none"/>
        <c:crossAx val="65677184"/>
        <c:crosses val="autoZero"/>
        <c:lblAlgn val="ctr"/>
        <c:lblOffset val="100"/>
      </c:catAx>
      <c:valAx>
        <c:axId val="65677184"/>
        <c:scaling>
          <c:orientation val="minMax"/>
        </c:scaling>
        <c:delete val="1"/>
        <c:axPos val="l"/>
        <c:numFmt formatCode="0.00" sourceLinked="1"/>
        <c:tickLblPos val="none"/>
        <c:crossAx val="65675648"/>
        <c:crosses val="autoZero"/>
        <c:crossBetween val="between"/>
      </c:valAx>
      <c:spPr>
        <a:noFill/>
        <a:ln w="25397">
          <a:noFill/>
        </a:ln>
      </c:spPr>
    </c:plotArea>
    <c:legend>
      <c:legendPos val="b"/>
      <c:layout>
        <c:manualLayout>
          <c:xMode val="edge"/>
          <c:yMode val="edge"/>
          <c:x val="0"/>
          <c:y val="0.95360829092504962"/>
          <c:w val="0.99871557841477232"/>
          <c:h val="4.1237055978935115E-2"/>
        </c:manualLayout>
      </c:layout>
      <c:spPr>
        <a:noFill/>
        <a:ln w="27121">
          <a:noFill/>
        </a:ln>
      </c:spPr>
      <c:txPr>
        <a:bodyPr/>
        <a:lstStyle/>
        <a:p>
          <a:pPr>
            <a:defRPr sz="98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6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0765661252901027E-2"/>
          <c:y val="1.8900343642611818E-2"/>
          <c:w val="0.92923433874709949"/>
          <c:h val="0.78006872852233267"/>
        </c:manualLayout>
      </c:layout>
      <c:bar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максимальная розн.цена на дизтопливо в РТ</c:v>
                </c:pt>
              </c:strCache>
            </c:strRef>
          </c:tx>
          <c:spPr>
            <a:solidFill>
              <a:srgbClr val="00FF00"/>
            </a:solidFill>
            <a:ln w="13560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2.8637911047040485E-3"/>
                  <c:y val="7.5889334361568528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9.4861667951960701E-2"/>
                </c:manualLayout>
              </c:layout>
              <c:showVal val="1"/>
            </c:dLbl>
            <c:dLbl>
              <c:idx val="2"/>
              <c:layout>
                <c:manualLayout>
                  <c:x val="1.4318955523520182E-3"/>
                  <c:y val="9.4861667951960743E-2"/>
                </c:manualLayout>
              </c:layout>
              <c:showVal val="1"/>
            </c:dLbl>
            <c:dLbl>
              <c:idx val="3"/>
              <c:layout>
                <c:manualLayout>
                  <c:x val="-2.8637911047040485E-3"/>
                  <c:y val="1.0540185327995683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8.4321482623965025E-3"/>
                </c:manualLayout>
              </c:layout>
              <c:showVal val="1"/>
            </c:dLbl>
            <c:dLbl>
              <c:idx val="5"/>
              <c:layout>
                <c:manualLayout>
                  <c:x val="2.8637911047040485E-3"/>
                  <c:y val="4.2160741311982513E-3"/>
                </c:manualLayout>
              </c:layout>
              <c:showVal val="1"/>
            </c:dLbl>
            <c:dLbl>
              <c:idx val="6"/>
              <c:layout>
                <c:manualLayout>
                  <c:x val="-1.4318955523520182E-3"/>
                  <c:y val="4.2160741311982513E-3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4.2160741311982513E-3"/>
                </c:manualLayout>
              </c:layout>
              <c:showVal val="1"/>
            </c:dLbl>
            <c:dLbl>
              <c:idx val="8"/>
              <c:layout>
                <c:manualLayout>
                  <c:x val="4.2956866570560545E-3"/>
                  <c:y val="4.2160741311982513E-3"/>
                </c:manualLayout>
              </c:layout>
              <c:showVal val="1"/>
            </c:dLbl>
            <c:dLbl>
              <c:idx val="9"/>
              <c:layout>
                <c:manualLayout>
                  <c:x val="0"/>
                  <c:y val="8.4321482623965025E-3"/>
                </c:manualLayout>
              </c:layout>
              <c:showVal val="1"/>
            </c:dLbl>
            <c:dLbl>
              <c:idx val="10"/>
              <c:layout>
                <c:manualLayout>
                  <c:x val="7.1593650140788206E-3"/>
                  <c:y val="1.2648222393594755E-2"/>
                </c:manualLayout>
              </c:layout>
              <c:showVal val="1"/>
            </c:dLbl>
            <c:dLbl>
              <c:idx val="11"/>
              <c:layout>
                <c:manualLayout>
                  <c:x val="1.4318955523520178E-2"/>
                  <c:y val="4.2160741311982513E-3"/>
                </c:manualLayout>
              </c:layout>
              <c:showVal val="1"/>
            </c:dLbl>
            <c:dLbl>
              <c:idx val="12"/>
              <c:layout>
                <c:manualLayout>
                  <c:x val="2.8637911047040446E-3"/>
                  <c:y val="8.4321482623965025E-3"/>
                </c:manualLayout>
              </c:layout>
              <c:showVal val="1"/>
            </c:dLbl>
            <c:dLbl>
              <c:idx val="13"/>
              <c:layout>
                <c:manualLayout>
                  <c:x val="1.4318955523520182E-3"/>
                  <c:y val="4.8484852508779756E-2"/>
                </c:manualLayout>
              </c:layout>
              <c:showVal val="1"/>
            </c:dLbl>
            <c:dLbl>
              <c:idx val="14"/>
              <c:layout>
                <c:manualLayout>
                  <c:x val="1.0500446081865716E-16"/>
                  <c:y val="4.637681544318077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Sheet1!$B$1:$Q$1</c:f>
              <c:strCache>
                <c:ptCount val="16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</c:strCache>
            </c:strRef>
          </c:cat>
          <c:val>
            <c:numRef>
              <c:f>Sheet1!$B$2:$Q$2</c:f>
              <c:numCache>
                <c:formatCode>0.00</c:formatCode>
                <c:ptCount val="16"/>
                <c:pt idx="0">
                  <c:v>18.2</c:v>
                </c:pt>
                <c:pt idx="1">
                  <c:v>18.899999999999999</c:v>
                </c:pt>
                <c:pt idx="2">
                  <c:v>19</c:v>
                </c:pt>
                <c:pt idx="3">
                  <c:v>18.12</c:v>
                </c:pt>
                <c:pt idx="4">
                  <c:v>18.43</c:v>
                </c:pt>
                <c:pt idx="5">
                  <c:v>18.5</c:v>
                </c:pt>
                <c:pt idx="6">
                  <c:v>18.5</c:v>
                </c:pt>
                <c:pt idx="7">
                  <c:v>18.5</c:v>
                </c:pt>
                <c:pt idx="8">
                  <c:v>18.5</c:v>
                </c:pt>
                <c:pt idx="9">
                  <c:v>18.75</c:v>
                </c:pt>
                <c:pt idx="10">
                  <c:v>19.75</c:v>
                </c:pt>
                <c:pt idx="11">
                  <c:v>22.54</c:v>
                </c:pt>
                <c:pt idx="12">
                  <c:v>24.830000000000005</c:v>
                </c:pt>
                <c:pt idx="13">
                  <c:v>25.5</c:v>
                </c:pt>
                <c:pt idx="14">
                  <c:v>25</c:v>
                </c:pt>
                <c:pt idx="15">
                  <c:v>23.08</c:v>
                </c:pt>
              </c:numCache>
            </c:numRef>
          </c:val>
        </c:ser>
        <c:axId val="66998656"/>
        <c:axId val="67000192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максимальная розн. цена на дизтопливо по ПФО</c:v>
                </c:pt>
              </c:strCache>
            </c:strRef>
          </c:tx>
          <c:spPr>
            <a:ln w="50800">
              <a:solidFill>
                <a:srgbClr val="FF66CC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FF66CC"/>
              </a:solidFill>
              <a:ln>
                <a:solidFill>
                  <a:srgbClr val="00808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3.8661179913504491E-2"/>
                  <c:y val="-2.7404481852788629E-2"/>
                </c:manualLayout>
              </c:layout>
              <c:showVal val="1"/>
            </c:dLbl>
            <c:dLbl>
              <c:idx val="1"/>
              <c:layout>
                <c:manualLayout>
                  <c:x val="-3.5797388808800436E-2"/>
                  <c:y val="-3.3728593049585968E-2"/>
                </c:manualLayout>
              </c:layout>
              <c:showVal val="1"/>
            </c:dLbl>
            <c:dLbl>
              <c:idx val="2"/>
              <c:layout>
                <c:manualLayout>
                  <c:x val="-3.1501702151744491E-2"/>
                  <c:y val="-2.951251891838776E-2"/>
                </c:manualLayout>
              </c:layout>
              <c:showVal val="1"/>
            </c:dLbl>
            <c:dLbl>
              <c:idx val="3"/>
              <c:layout>
                <c:manualLayout>
                  <c:x val="-3.722928436115247E-2"/>
                  <c:y val="-2.9512518918387833E-2"/>
                </c:manualLayout>
              </c:layout>
              <c:showVal val="1"/>
            </c:dLbl>
            <c:dLbl>
              <c:idx val="4"/>
              <c:layout>
                <c:manualLayout>
                  <c:x val="-3.4365493256448373E-2"/>
                  <c:y val="-2.5296444787189516E-2"/>
                </c:manualLayout>
              </c:layout>
              <c:showVal val="1"/>
            </c:dLbl>
            <c:dLbl>
              <c:idx val="5"/>
              <c:layout>
                <c:manualLayout>
                  <c:x val="-3.1501702151744491E-2"/>
                  <c:y val="-2.951251891838776E-2"/>
                </c:manualLayout>
              </c:layout>
              <c:showVal val="1"/>
            </c:dLbl>
            <c:dLbl>
              <c:idx val="6"/>
              <c:layout>
                <c:manualLayout>
                  <c:x val="-3.579738880880045E-2"/>
                  <c:y val="-2.1080370655991287E-2"/>
                </c:manualLayout>
              </c:layout>
              <c:showVal val="1"/>
            </c:dLbl>
            <c:dLbl>
              <c:idx val="7"/>
              <c:layout>
                <c:manualLayout>
                  <c:x val="-3.2933597704096491E-2"/>
                  <c:y val="-2.9512518918387833E-2"/>
                </c:manualLayout>
              </c:layout>
              <c:showVal val="1"/>
            </c:dLbl>
            <c:dLbl>
              <c:idx val="8"/>
              <c:layout>
                <c:manualLayout>
                  <c:x val="-3.0069806599392391E-2"/>
                  <c:y val="-2.9512518918387833E-2"/>
                </c:manualLayout>
              </c:layout>
              <c:showVal val="1"/>
            </c:dLbl>
            <c:dLbl>
              <c:idx val="9"/>
              <c:layout>
                <c:manualLayout>
                  <c:x val="-3.4365493256448387E-2"/>
                  <c:y val="-3.1620555983986887E-2"/>
                </c:manualLayout>
              </c:layout>
              <c:showVal val="1"/>
            </c:dLbl>
            <c:dLbl>
              <c:idx val="10"/>
              <c:layout>
                <c:manualLayout>
                  <c:x val="-5.4412030989376949E-2"/>
                  <c:y val="-2.1080370655991311E-2"/>
                </c:manualLayout>
              </c:layout>
              <c:showVal val="1"/>
            </c:dLbl>
            <c:dLbl>
              <c:idx val="11"/>
              <c:layout>
                <c:manualLayout>
                  <c:x val="-5.5843926541728837E-2"/>
                  <c:y val="-1.8972333590392135E-2"/>
                </c:manualLayout>
              </c:layout>
              <c:showVal val="1"/>
            </c:dLbl>
            <c:dLbl>
              <c:idx val="12"/>
              <c:layout>
                <c:manualLayout>
                  <c:x val="-6.586719540819283E-2"/>
                  <c:y val="-1.0540185327995662E-2"/>
                </c:manualLayout>
              </c:layout>
              <c:showVal val="1"/>
            </c:dLbl>
            <c:dLbl>
              <c:idx val="13"/>
              <c:layout>
                <c:manualLayout>
                  <c:x val="-4.2956866570560547E-2"/>
                  <c:y val="-3.3728593049585968E-2"/>
                </c:manualLayout>
              </c:layout>
              <c:showVal val="1"/>
            </c:dLbl>
            <c:dLbl>
              <c:idx val="14"/>
              <c:layout>
                <c:manualLayout>
                  <c:x val="-1.2887059971168183E-2"/>
                  <c:y val="-1.4756259459193878E-2"/>
                </c:manualLayout>
              </c:layout>
              <c:showVal val="1"/>
            </c:dLbl>
            <c:dLbl>
              <c:idx val="15"/>
              <c:layout>
                <c:manualLayout>
                  <c:x val="0"/>
                  <c:y val="-2.108037065599129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Sheet1!$B$1:$Q$1</c:f>
              <c:strCache>
                <c:ptCount val="16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</c:strCache>
            </c:strRef>
          </c:cat>
          <c:val>
            <c:numRef>
              <c:f>Sheet1!$B$3:$Q$3</c:f>
              <c:numCache>
                <c:formatCode>0.00</c:formatCode>
                <c:ptCount val="16"/>
                <c:pt idx="0">
                  <c:v>18.41</c:v>
                </c:pt>
                <c:pt idx="1">
                  <c:v>18.88</c:v>
                </c:pt>
                <c:pt idx="2">
                  <c:v>18.93</c:v>
                </c:pt>
                <c:pt idx="3">
                  <c:v>18.82</c:v>
                </c:pt>
                <c:pt idx="4">
                  <c:v>18.959999999999994</c:v>
                </c:pt>
                <c:pt idx="5">
                  <c:v>18.93</c:v>
                </c:pt>
                <c:pt idx="6">
                  <c:v>19</c:v>
                </c:pt>
                <c:pt idx="7">
                  <c:v>19.04</c:v>
                </c:pt>
                <c:pt idx="8">
                  <c:v>19.04</c:v>
                </c:pt>
                <c:pt idx="9">
                  <c:v>19.130000000000006</c:v>
                </c:pt>
                <c:pt idx="10">
                  <c:v>20.36</c:v>
                </c:pt>
                <c:pt idx="11">
                  <c:v>23.36</c:v>
                </c:pt>
                <c:pt idx="12">
                  <c:v>25.630000000000006</c:v>
                </c:pt>
                <c:pt idx="13">
                  <c:v>25.8</c:v>
                </c:pt>
                <c:pt idx="14">
                  <c:v>25.110000000000007</c:v>
                </c:pt>
                <c:pt idx="15">
                  <c:v>24.1</c:v>
                </c:pt>
              </c:numCache>
            </c:numRef>
          </c:val>
          <c:smooth val="1"/>
        </c:ser>
        <c:marker val="1"/>
        <c:axId val="67001728"/>
        <c:axId val="67122304"/>
      </c:lineChart>
      <c:catAx>
        <c:axId val="66998656"/>
        <c:scaling>
          <c:orientation val="minMax"/>
        </c:scaling>
        <c:axPos val="b"/>
        <c:numFmt formatCode="dd/mm/yyyy" sourceLinked="1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854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7000192"/>
        <c:crossesAt val="16"/>
        <c:lblAlgn val="ctr"/>
        <c:lblOffset val="100"/>
        <c:tickLblSkip val="1"/>
        <c:tickMarkSkip val="1"/>
      </c:catAx>
      <c:valAx>
        <c:axId val="67000192"/>
        <c:scaling>
          <c:orientation val="minMax"/>
          <c:max val="26.3"/>
          <c:min val="16"/>
        </c:scaling>
        <c:axPos val="l"/>
        <c:majorGridlines>
          <c:spPr>
            <a:ln w="3390">
              <a:solidFill>
                <a:schemeClr val="tx1"/>
              </a:solidFill>
              <a:prstDash val="sysDash"/>
            </a:ln>
          </c:spPr>
        </c:majorGridlines>
        <c:numFmt formatCode="0.0" sourceLinked="0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998656"/>
        <c:crosses val="autoZero"/>
        <c:crossBetween val="between"/>
        <c:majorUnit val="2"/>
        <c:minorUnit val="2"/>
      </c:valAx>
      <c:catAx>
        <c:axId val="67001728"/>
        <c:scaling>
          <c:orientation val="minMax"/>
        </c:scaling>
        <c:delete val="1"/>
        <c:axPos val="b"/>
        <c:numFmt formatCode="dd/mm/yyyy" sourceLinked="1"/>
        <c:tickLblPos val="none"/>
        <c:crossAx val="67122304"/>
        <c:crosses val="autoZero"/>
        <c:lblAlgn val="ctr"/>
        <c:lblOffset val="100"/>
      </c:catAx>
      <c:valAx>
        <c:axId val="67122304"/>
        <c:scaling>
          <c:orientation val="minMax"/>
        </c:scaling>
        <c:delete val="1"/>
        <c:axPos val="l"/>
        <c:numFmt formatCode="0.00" sourceLinked="1"/>
        <c:tickLblPos val="none"/>
        <c:crossAx val="67001728"/>
        <c:crosses val="autoZero"/>
        <c:crossBetween val="between"/>
      </c:valAx>
      <c:spPr>
        <a:noFill/>
        <a:ln w="25397">
          <a:noFill/>
        </a:ln>
      </c:spPr>
    </c:plotArea>
    <c:legend>
      <c:legendPos val="b"/>
      <c:layout>
        <c:manualLayout>
          <c:xMode val="edge"/>
          <c:yMode val="edge"/>
          <c:x val="0"/>
          <c:y val="0.95360829092504962"/>
          <c:w val="0.99871557841477232"/>
          <c:h val="4.1237055978935115E-2"/>
        </c:manualLayout>
      </c:layout>
      <c:spPr>
        <a:noFill/>
        <a:ln w="27121">
          <a:noFill/>
        </a:ln>
      </c:spPr>
      <c:txPr>
        <a:bodyPr/>
        <a:lstStyle/>
        <a:p>
          <a:pPr>
            <a:defRPr sz="98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6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9.6969696969697067E-2"/>
          <c:y val="4.5563549160671457E-2"/>
          <c:w val="0.88484848484848699"/>
          <c:h val="0.74820143884892165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оптовая цена на автобензин Аи-95</c:v>
                </c:pt>
              </c:strCache>
            </c:strRef>
          </c:tx>
          <c:spPr>
            <a:ln w="53946">
              <a:solidFill>
                <a:srgbClr val="7030A0"/>
              </a:solidFill>
              <a:prstDash val="solid"/>
            </a:ln>
          </c:spPr>
          <c:marker>
            <c:symbol val="diamond"/>
            <c:size val="8"/>
            <c:spPr>
              <a:solidFill>
                <a:srgbClr val="7030A0"/>
              </a:solidFill>
              <a:ln>
                <a:solidFill>
                  <a:srgbClr val="7030A0"/>
                </a:solidFill>
                <a:prstDash val="solid"/>
              </a:ln>
            </c:spPr>
          </c:marker>
          <c:cat>
            <c:numRef>
              <c:f>Sheet1!$B$1:$AO$1</c:f>
              <c:numCache>
                <c:formatCode>mmm/yy</c:formatCode>
                <c:ptCount val="4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</c:numCache>
            </c:numRef>
          </c:cat>
          <c:val>
            <c:numRef>
              <c:f>Sheet1!$B$2:$AO$2</c:f>
              <c:numCache>
                <c:formatCode>General</c:formatCode>
                <c:ptCount val="40"/>
                <c:pt idx="4">
                  <c:v>25000</c:v>
                </c:pt>
                <c:pt idx="5">
                  <c:v>25500</c:v>
                </c:pt>
                <c:pt idx="6">
                  <c:v>28000</c:v>
                </c:pt>
                <c:pt idx="7">
                  <c:v>29500</c:v>
                </c:pt>
                <c:pt idx="8">
                  <c:v>29500</c:v>
                </c:pt>
                <c:pt idx="9">
                  <c:v>27800</c:v>
                </c:pt>
                <c:pt idx="10">
                  <c:v>21000</c:v>
                </c:pt>
                <c:pt idx="11">
                  <c:v>15000</c:v>
                </c:pt>
                <c:pt idx="12">
                  <c:v>15200</c:v>
                </c:pt>
                <c:pt idx="13">
                  <c:v>16800</c:v>
                </c:pt>
                <c:pt idx="14">
                  <c:v>16500</c:v>
                </c:pt>
                <c:pt idx="15">
                  <c:v>18000</c:v>
                </c:pt>
                <c:pt idx="16">
                  <c:v>19833.330000000002</c:v>
                </c:pt>
                <c:pt idx="17">
                  <c:v>24050</c:v>
                </c:pt>
                <c:pt idx="18">
                  <c:v>24050</c:v>
                </c:pt>
                <c:pt idx="19">
                  <c:v>27000</c:v>
                </c:pt>
                <c:pt idx="20">
                  <c:v>27000</c:v>
                </c:pt>
                <c:pt idx="21">
                  <c:v>24833.329999999998</c:v>
                </c:pt>
                <c:pt idx="22">
                  <c:v>24500</c:v>
                </c:pt>
                <c:pt idx="23">
                  <c:v>23000</c:v>
                </c:pt>
                <c:pt idx="24">
                  <c:v>23500</c:v>
                </c:pt>
                <c:pt idx="25">
                  <c:v>23500</c:v>
                </c:pt>
                <c:pt idx="26">
                  <c:v>23750</c:v>
                </c:pt>
                <c:pt idx="27">
                  <c:v>24000</c:v>
                </c:pt>
                <c:pt idx="28">
                  <c:v>25500</c:v>
                </c:pt>
                <c:pt idx="29">
                  <c:v>25000</c:v>
                </c:pt>
                <c:pt idx="30">
                  <c:v>26250</c:v>
                </c:pt>
                <c:pt idx="31">
                  <c:v>26825</c:v>
                </c:pt>
                <c:pt idx="32">
                  <c:v>26800</c:v>
                </c:pt>
                <c:pt idx="33">
                  <c:v>27000</c:v>
                </c:pt>
                <c:pt idx="34">
                  <c:v>26562.5</c:v>
                </c:pt>
                <c:pt idx="35">
                  <c:v>26750</c:v>
                </c:pt>
                <c:pt idx="36">
                  <c:v>28550</c:v>
                </c:pt>
                <c:pt idx="37">
                  <c:v>28250</c:v>
                </c:pt>
                <c:pt idx="38">
                  <c:v>28000</c:v>
                </c:pt>
                <c:pt idx="39">
                  <c:v>27500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Средняя розничная цена на автобензин Аи-95</c:v>
                </c:pt>
              </c:strCache>
            </c:strRef>
          </c:tx>
          <c:spPr>
            <a:ln w="53946">
              <a:solidFill>
                <a:srgbClr val="00B050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00B05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Sheet1!$B$1:$AO$1</c:f>
              <c:numCache>
                <c:formatCode>mmm/yy</c:formatCode>
                <c:ptCount val="4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</c:numCache>
            </c:numRef>
          </c:cat>
          <c:val>
            <c:numRef>
              <c:f>Sheet1!$B$3:$AO$3</c:f>
              <c:numCache>
                <c:formatCode>General</c:formatCode>
                <c:ptCount val="40"/>
                <c:pt idx="0">
                  <c:v>29733.333329999998</c:v>
                </c:pt>
                <c:pt idx="1">
                  <c:v>29733.333329999998</c:v>
                </c:pt>
                <c:pt idx="2">
                  <c:v>29866.666669999995</c:v>
                </c:pt>
                <c:pt idx="3">
                  <c:v>30000</c:v>
                </c:pt>
                <c:pt idx="4">
                  <c:v>31200</c:v>
                </c:pt>
                <c:pt idx="5">
                  <c:v>32866.666669999999</c:v>
                </c:pt>
                <c:pt idx="6">
                  <c:v>33600</c:v>
                </c:pt>
                <c:pt idx="7">
                  <c:v>33600</c:v>
                </c:pt>
                <c:pt idx="8">
                  <c:v>34666.666669999999</c:v>
                </c:pt>
                <c:pt idx="9">
                  <c:v>34666.666669999999</c:v>
                </c:pt>
                <c:pt idx="10">
                  <c:v>33666.666669999999</c:v>
                </c:pt>
                <c:pt idx="11">
                  <c:v>30986.666669999995</c:v>
                </c:pt>
                <c:pt idx="12">
                  <c:v>27666.666669999995</c:v>
                </c:pt>
                <c:pt idx="13">
                  <c:v>27333.333329999998</c:v>
                </c:pt>
                <c:pt idx="14">
                  <c:v>27333.333329999998</c:v>
                </c:pt>
                <c:pt idx="15">
                  <c:v>27200</c:v>
                </c:pt>
                <c:pt idx="16">
                  <c:v>26166.666669999995</c:v>
                </c:pt>
                <c:pt idx="17">
                  <c:v>26755.555559999997</c:v>
                </c:pt>
                <c:pt idx="18">
                  <c:v>28893.333329999998</c:v>
                </c:pt>
                <c:pt idx="19">
                  <c:v>29750</c:v>
                </c:pt>
                <c:pt idx="20">
                  <c:v>30111.111110000002</c:v>
                </c:pt>
                <c:pt idx="21">
                  <c:v>30111.111110000002</c:v>
                </c:pt>
                <c:pt idx="22">
                  <c:v>30821.917809999999</c:v>
                </c:pt>
                <c:pt idx="23">
                  <c:v>30712.32877</c:v>
                </c:pt>
                <c:pt idx="24">
                  <c:v>30251.14</c:v>
                </c:pt>
                <c:pt idx="25">
                  <c:v>30291.1</c:v>
                </c:pt>
                <c:pt idx="26">
                  <c:v>30342.47</c:v>
                </c:pt>
                <c:pt idx="27">
                  <c:v>30496.58</c:v>
                </c:pt>
                <c:pt idx="28">
                  <c:v>30719.18</c:v>
                </c:pt>
                <c:pt idx="29">
                  <c:v>30958.9</c:v>
                </c:pt>
                <c:pt idx="30">
                  <c:v>31315.068493150695</c:v>
                </c:pt>
                <c:pt idx="31">
                  <c:v>31595.890410958902</c:v>
                </c:pt>
                <c:pt idx="32">
                  <c:v>31665.753424657538</c:v>
                </c:pt>
                <c:pt idx="33">
                  <c:v>31797.945205479456</c:v>
                </c:pt>
                <c:pt idx="34">
                  <c:v>31952.054794520554</c:v>
                </c:pt>
                <c:pt idx="35">
                  <c:v>32150.684931506847</c:v>
                </c:pt>
                <c:pt idx="36">
                  <c:v>32716.894977168944</c:v>
                </c:pt>
                <c:pt idx="37">
                  <c:v>33698.630136986292</c:v>
                </c:pt>
                <c:pt idx="38">
                  <c:v>33630.136986301375</c:v>
                </c:pt>
                <c:pt idx="39">
                  <c:v>33630.136986301375</c:v>
                </c:pt>
              </c:numCache>
            </c:numRef>
          </c:val>
          <c:smooth val="1"/>
        </c:ser>
        <c:marker val="1"/>
        <c:axId val="67168512"/>
        <c:axId val="67170688"/>
      </c:lineChart>
      <c:dateAx>
        <c:axId val="67168512"/>
        <c:scaling>
          <c:orientation val="minMax"/>
        </c:scaling>
        <c:axPos val="b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numFmt formatCode="mmm/yy" sourceLinked="0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7170688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67170688"/>
        <c:scaling>
          <c:orientation val="minMax"/>
        </c:scaling>
        <c:axPos val="l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руб/тн</a:t>
                </a:r>
              </a:p>
            </c:rich>
          </c:tx>
          <c:layout>
            <c:manualLayout>
              <c:xMode val="edge"/>
              <c:yMode val="edge"/>
              <c:x val="1.6666666666666701E-2"/>
              <c:y val="0.37649880095923444"/>
            </c:manualLayout>
          </c:layout>
          <c:spPr>
            <a:noFill/>
            <a:ln w="35964">
              <a:noFill/>
            </a:ln>
          </c:spPr>
        </c:title>
        <c:numFmt formatCode="General" sourceLinked="1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7168512"/>
        <c:crosses val="autoZero"/>
        <c:crossBetween val="between"/>
      </c:valAx>
      <c:spPr>
        <a:noFill/>
        <a:ln w="4496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"/>
          <c:y val="0.91127098321342925"/>
          <c:w val="0.98939393939393938"/>
          <c:h val="7.9136690647482438E-2"/>
        </c:manualLayout>
      </c:layout>
      <c:spPr>
        <a:noFill/>
        <a:ln w="35964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1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8.6363636363636365E-2"/>
          <c:y val="4.3165467625899283E-2"/>
          <c:w val="0.8954545454545455"/>
          <c:h val="0.75059952038369571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оптовая цена на автобензин Аи-92</c:v>
                </c:pt>
              </c:strCache>
            </c:strRef>
          </c:tx>
          <c:spPr>
            <a:ln w="53946">
              <a:solidFill>
                <a:srgbClr val="7030A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7030A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Sheet1!$B$1:$AO$1</c:f>
              <c:numCache>
                <c:formatCode>mmm/yy</c:formatCode>
                <c:ptCount val="4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</c:numCache>
            </c:numRef>
          </c:cat>
          <c:val>
            <c:numRef>
              <c:f>Sheet1!$B$2:$AO$2</c:f>
              <c:numCache>
                <c:formatCode>General</c:formatCode>
                <c:ptCount val="40"/>
                <c:pt idx="0">
                  <c:v>19333.330000000002</c:v>
                </c:pt>
                <c:pt idx="1">
                  <c:v>18666.669999999995</c:v>
                </c:pt>
                <c:pt idx="2">
                  <c:v>22125</c:v>
                </c:pt>
                <c:pt idx="3">
                  <c:v>23333.329999999998</c:v>
                </c:pt>
                <c:pt idx="4">
                  <c:v>24000</c:v>
                </c:pt>
                <c:pt idx="5">
                  <c:v>25000</c:v>
                </c:pt>
                <c:pt idx="6">
                  <c:v>26500</c:v>
                </c:pt>
                <c:pt idx="7">
                  <c:v>24200</c:v>
                </c:pt>
                <c:pt idx="8">
                  <c:v>19500</c:v>
                </c:pt>
                <c:pt idx="9">
                  <c:v>15000</c:v>
                </c:pt>
                <c:pt idx="10">
                  <c:v>15000</c:v>
                </c:pt>
                <c:pt idx="11">
                  <c:v>9500</c:v>
                </c:pt>
                <c:pt idx="12">
                  <c:v>10200</c:v>
                </c:pt>
                <c:pt idx="13">
                  <c:v>15200</c:v>
                </c:pt>
                <c:pt idx="14">
                  <c:v>14850</c:v>
                </c:pt>
                <c:pt idx="15">
                  <c:v>16200</c:v>
                </c:pt>
                <c:pt idx="16">
                  <c:v>17700</c:v>
                </c:pt>
                <c:pt idx="17">
                  <c:v>22800</c:v>
                </c:pt>
                <c:pt idx="18">
                  <c:v>24250</c:v>
                </c:pt>
                <c:pt idx="19">
                  <c:v>25000</c:v>
                </c:pt>
                <c:pt idx="20">
                  <c:v>25500</c:v>
                </c:pt>
                <c:pt idx="21">
                  <c:v>22433.329999999998</c:v>
                </c:pt>
                <c:pt idx="22">
                  <c:v>21433.329999999998</c:v>
                </c:pt>
                <c:pt idx="23">
                  <c:v>19000</c:v>
                </c:pt>
                <c:pt idx="24">
                  <c:v>20000</c:v>
                </c:pt>
                <c:pt idx="25">
                  <c:v>21000</c:v>
                </c:pt>
                <c:pt idx="26">
                  <c:v>21750</c:v>
                </c:pt>
                <c:pt idx="27">
                  <c:v>21800</c:v>
                </c:pt>
                <c:pt idx="28">
                  <c:v>22500</c:v>
                </c:pt>
                <c:pt idx="29">
                  <c:v>22500</c:v>
                </c:pt>
                <c:pt idx="30">
                  <c:v>23400</c:v>
                </c:pt>
                <c:pt idx="31">
                  <c:v>22850</c:v>
                </c:pt>
                <c:pt idx="32">
                  <c:v>23025</c:v>
                </c:pt>
                <c:pt idx="33">
                  <c:v>23333.333333333328</c:v>
                </c:pt>
                <c:pt idx="34">
                  <c:v>23837.5</c:v>
                </c:pt>
                <c:pt idx="35">
                  <c:v>23460</c:v>
                </c:pt>
                <c:pt idx="36">
                  <c:v>26300</c:v>
                </c:pt>
                <c:pt idx="37">
                  <c:v>25500</c:v>
                </c:pt>
                <c:pt idx="38">
                  <c:v>25325</c:v>
                </c:pt>
                <c:pt idx="39">
                  <c:v>25933.333333333328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Средняя розничная цена на автобензин Аи-92</c:v>
                </c:pt>
              </c:strCache>
            </c:strRef>
          </c:tx>
          <c:spPr>
            <a:ln w="53946">
              <a:solidFill>
                <a:srgbClr val="00B050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00B05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Sheet1!$B$1:$AO$1</c:f>
              <c:numCache>
                <c:formatCode>mmm/yy</c:formatCode>
                <c:ptCount val="4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</c:numCache>
            </c:numRef>
          </c:cat>
          <c:val>
            <c:numRef>
              <c:f>Sheet1!$B$3:$AO$3</c:f>
              <c:numCache>
                <c:formatCode>General</c:formatCode>
                <c:ptCount val="40"/>
                <c:pt idx="0">
                  <c:v>27066.666669999995</c:v>
                </c:pt>
                <c:pt idx="1">
                  <c:v>27066.666669999995</c:v>
                </c:pt>
                <c:pt idx="2">
                  <c:v>27533.333329999998</c:v>
                </c:pt>
                <c:pt idx="3">
                  <c:v>28000</c:v>
                </c:pt>
                <c:pt idx="4">
                  <c:v>29200</c:v>
                </c:pt>
                <c:pt idx="5">
                  <c:v>30866.666669999995</c:v>
                </c:pt>
                <c:pt idx="6">
                  <c:v>31600</c:v>
                </c:pt>
                <c:pt idx="7">
                  <c:v>31600</c:v>
                </c:pt>
                <c:pt idx="8">
                  <c:v>31600</c:v>
                </c:pt>
                <c:pt idx="9">
                  <c:v>30888.888890000002</c:v>
                </c:pt>
                <c:pt idx="10">
                  <c:v>28700</c:v>
                </c:pt>
                <c:pt idx="11">
                  <c:v>26533.333329999998</c:v>
                </c:pt>
                <c:pt idx="12">
                  <c:v>24000</c:v>
                </c:pt>
                <c:pt idx="13">
                  <c:v>23000</c:v>
                </c:pt>
                <c:pt idx="14">
                  <c:v>22666.666669999995</c:v>
                </c:pt>
                <c:pt idx="15">
                  <c:v>22666.666669999995</c:v>
                </c:pt>
                <c:pt idx="16">
                  <c:v>22166.666669999995</c:v>
                </c:pt>
                <c:pt idx="17">
                  <c:v>24666.666669999995</c:v>
                </c:pt>
                <c:pt idx="18">
                  <c:v>27120</c:v>
                </c:pt>
                <c:pt idx="19">
                  <c:v>27850</c:v>
                </c:pt>
                <c:pt idx="20">
                  <c:v>28280</c:v>
                </c:pt>
                <c:pt idx="21">
                  <c:v>28016.666669999995</c:v>
                </c:pt>
                <c:pt idx="22">
                  <c:v>27621.666669999995</c:v>
                </c:pt>
                <c:pt idx="23">
                  <c:v>26761.333329999998</c:v>
                </c:pt>
                <c:pt idx="24">
                  <c:v>25411.109999999997</c:v>
                </c:pt>
                <c:pt idx="25">
                  <c:v>25000</c:v>
                </c:pt>
                <c:pt idx="26">
                  <c:v>25440</c:v>
                </c:pt>
                <c:pt idx="27">
                  <c:v>26375</c:v>
                </c:pt>
                <c:pt idx="28">
                  <c:v>27016.67</c:v>
                </c:pt>
                <c:pt idx="29">
                  <c:v>27200</c:v>
                </c:pt>
                <c:pt idx="30">
                  <c:v>27506.666666666664</c:v>
                </c:pt>
                <c:pt idx="31">
                  <c:v>27920</c:v>
                </c:pt>
                <c:pt idx="32">
                  <c:v>27914.666666666661</c:v>
                </c:pt>
                <c:pt idx="33">
                  <c:v>28016.666666666661</c:v>
                </c:pt>
                <c:pt idx="34">
                  <c:v>28616.666666666664</c:v>
                </c:pt>
                <c:pt idx="35">
                  <c:v>28706.666666666664</c:v>
                </c:pt>
                <c:pt idx="36">
                  <c:v>29200</c:v>
                </c:pt>
                <c:pt idx="37">
                  <c:v>30200</c:v>
                </c:pt>
                <c:pt idx="38">
                  <c:v>29773.333333333328</c:v>
                </c:pt>
                <c:pt idx="39">
                  <c:v>29633.333333333328</c:v>
                </c:pt>
              </c:numCache>
            </c:numRef>
          </c:val>
          <c:smooth val="1"/>
        </c:ser>
        <c:marker val="1"/>
        <c:axId val="67544192"/>
        <c:axId val="67546112"/>
      </c:lineChart>
      <c:dateAx>
        <c:axId val="67544192"/>
        <c:scaling>
          <c:orientation val="minMax"/>
        </c:scaling>
        <c:axPos val="b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numFmt formatCode="mmm/yy" sourceLinked="0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7546112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67546112"/>
        <c:scaling>
          <c:orientation val="minMax"/>
        </c:scaling>
        <c:axPos val="l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руб/тн</a:t>
                </a:r>
              </a:p>
            </c:rich>
          </c:tx>
          <c:layout>
            <c:manualLayout>
              <c:xMode val="edge"/>
              <c:yMode val="edge"/>
              <c:x val="1.6666666666666701E-2"/>
              <c:y val="0.37410071942446227"/>
            </c:manualLayout>
          </c:layout>
          <c:spPr>
            <a:noFill/>
            <a:ln w="35964">
              <a:noFill/>
            </a:ln>
          </c:spPr>
        </c:title>
        <c:numFmt formatCode="General" sourceLinked="1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7544192"/>
        <c:crosses val="autoZero"/>
        <c:crossBetween val="between"/>
      </c:valAx>
      <c:spPr>
        <a:noFill/>
        <a:ln w="4496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"/>
          <c:y val="0.91127098321342925"/>
          <c:w val="0.98939393939393938"/>
          <c:h val="7.9136690647482424E-2"/>
        </c:manualLayout>
      </c:layout>
      <c:spPr>
        <a:noFill/>
        <a:ln w="35964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1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9.6969696969697247E-2"/>
          <c:y val="4.5563549160671457E-2"/>
          <c:w val="0.88484848484848733"/>
          <c:h val="0.74820143884892165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оптовая цена на автобензин А-76</c:v>
                </c:pt>
              </c:strCache>
            </c:strRef>
          </c:tx>
          <c:spPr>
            <a:ln w="53946">
              <a:solidFill>
                <a:srgbClr val="7030A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7030A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Sheet1!$B$1:$AO$1</c:f>
              <c:numCache>
                <c:formatCode>mmm/yy</c:formatCode>
                <c:ptCount val="4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</c:numCache>
            </c:numRef>
          </c:cat>
          <c:val>
            <c:numRef>
              <c:f>Sheet1!$B$2:$AO$2</c:f>
              <c:numCache>
                <c:formatCode>General</c:formatCode>
                <c:ptCount val="40"/>
                <c:pt idx="0">
                  <c:v>17333.330000000002</c:v>
                </c:pt>
                <c:pt idx="1">
                  <c:v>17566.669999999995</c:v>
                </c:pt>
                <c:pt idx="2">
                  <c:v>20125</c:v>
                </c:pt>
                <c:pt idx="3">
                  <c:v>21333.329999999998</c:v>
                </c:pt>
                <c:pt idx="4">
                  <c:v>22500</c:v>
                </c:pt>
                <c:pt idx="5">
                  <c:v>23500</c:v>
                </c:pt>
                <c:pt idx="6">
                  <c:v>25000</c:v>
                </c:pt>
                <c:pt idx="7">
                  <c:v>22800</c:v>
                </c:pt>
                <c:pt idx="8">
                  <c:v>21000</c:v>
                </c:pt>
                <c:pt idx="9">
                  <c:v>14000</c:v>
                </c:pt>
                <c:pt idx="10">
                  <c:v>13000</c:v>
                </c:pt>
                <c:pt idx="11">
                  <c:v>9500</c:v>
                </c:pt>
                <c:pt idx="12">
                  <c:v>10000</c:v>
                </c:pt>
                <c:pt idx="13">
                  <c:v>14500</c:v>
                </c:pt>
                <c:pt idx="14">
                  <c:v>13850</c:v>
                </c:pt>
                <c:pt idx="15">
                  <c:v>15200</c:v>
                </c:pt>
                <c:pt idx="16">
                  <c:v>17500</c:v>
                </c:pt>
                <c:pt idx="17">
                  <c:v>20775</c:v>
                </c:pt>
                <c:pt idx="18">
                  <c:v>23000</c:v>
                </c:pt>
                <c:pt idx="19">
                  <c:v>24000</c:v>
                </c:pt>
                <c:pt idx="20">
                  <c:v>24500</c:v>
                </c:pt>
                <c:pt idx="21">
                  <c:v>21750</c:v>
                </c:pt>
                <c:pt idx="22">
                  <c:v>20933.330000000002</c:v>
                </c:pt>
                <c:pt idx="23">
                  <c:v>18900</c:v>
                </c:pt>
                <c:pt idx="24">
                  <c:v>19500</c:v>
                </c:pt>
                <c:pt idx="25">
                  <c:v>20000</c:v>
                </c:pt>
                <c:pt idx="26">
                  <c:v>21000</c:v>
                </c:pt>
                <c:pt idx="27">
                  <c:v>21500</c:v>
                </c:pt>
                <c:pt idx="28">
                  <c:v>22000</c:v>
                </c:pt>
                <c:pt idx="29">
                  <c:v>22000</c:v>
                </c:pt>
                <c:pt idx="30">
                  <c:v>22000</c:v>
                </c:pt>
                <c:pt idx="31">
                  <c:v>22000</c:v>
                </c:pt>
                <c:pt idx="32">
                  <c:v>22000</c:v>
                </c:pt>
                <c:pt idx="33">
                  <c:v>22000</c:v>
                </c:pt>
                <c:pt idx="34">
                  <c:v>22037.5</c:v>
                </c:pt>
                <c:pt idx="35">
                  <c:v>22000</c:v>
                </c:pt>
                <c:pt idx="36">
                  <c:v>23500</c:v>
                </c:pt>
                <c:pt idx="37">
                  <c:v>25500</c:v>
                </c:pt>
                <c:pt idx="38">
                  <c:v>24000</c:v>
                </c:pt>
                <c:pt idx="39">
                  <c:v>24666.666666666664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Средняя розничная цена на автобензин А-76</c:v>
                </c:pt>
              </c:strCache>
            </c:strRef>
          </c:tx>
          <c:spPr>
            <a:ln w="53946">
              <a:solidFill>
                <a:srgbClr val="00B050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00B05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Sheet1!$B$1:$AO$1</c:f>
              <c:numCache>
                <c:formatCode>mmm/yy</c:formatCode>
                <c:ptCount val="4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</c:numCache>
            </c:numRef>
          </c:cat>
          <c:val>
            <c:numRef>
              <c:f>Sheet1!$B$3:$AO$3</c:f>
              <c:numCache>
                <c:formatCode>General</c:formatCode>
                <c:ptCount val="40"/>
                <c:pt idx="0">
                  <c:v>23287.671229999996</c:v>
                </c:pt>
                <c:pt idx="1">
                  <c:v>23287.671229999996</c:v>
                </c:pt>
                <c:pt idx="2">
                  <c:v>24315.068490000005</c:v>
                </c:pt>
                <c:pt idx="3">
                  <c:v>25342.465749999999</c:v>
                </c:pt>
                <c:pt idx="4">
                  <c:v>26392.694060000002</c:v>
                </c:pt>
                <c:pt idx="5">
                  <c:v>28150.684929999996</c:v>
                </c:pt>
                <c:pt idx="6">
                  <c:v>28904.109589999996</c:v>
                </c:pt>
                <c:pt idx="7">
                  <c:v>28904.109589999996</c:v>
                </c:pt>
                <c:pt idx="8">
                  <c:v>28904.109589999996</c:v>
                </c:pt>
                <c:pt idx="9">
                  <c:v>28401.826480000003</c:v>
                </c:pt>
                <c:pt idx="10">
                  <c:v>26438.356159999996</c:v>
                </c:pt>
                <c:pt idx="11">
                  <c:v>23506.849319999998</c:v>
                </c:pt>
                <c:pt idx="12">
                  <c:v>21643.835620000002</c:v>
                </c:pt>
                <c:pt idx="13">
                  <c:v>21335.616440000002</c:v>
                </c:pt>
                <c:pt idx="14">
                  <c:v>21232.87671</c:v>
                </c:pt>
                <c:pt idx="15">
                  <c:v>21917.808219999995</c:v>
                </c:pt>
                <c:pt idx="16">
                  <c:v>21404.109589999996</c:v>
                </c:pt>
                <c:pt idx="17">
                  <c:v>23059.36073</c:v>
                </c:pt>
                <c:pt idx="18">
                  <c:v>24246.575339999996</c:v>
                </c:pt>
                <c:pt idx="19">
                  <c:v>25068.493149999998</c:v>
                </c:pt>
                <c:pt idx="20">
                  <c:v>25342.465749999999</c:v>
                </c:pt>
                <c:pt idx="21">
                  <c:v>25428.082190000005</c:v>
                </c:pt>
                <c:pt idx="22">
                  <c:v>25410.958900000001</c:v>
                </c:pt>
                <c:pt idx="23">
                  <c:v>25205.479449999995</c:v>
                </c:pt>
                <c:pt idx="24">
                  <c:v>24885.84</c:v>
                </c:pt>
                <c:pt idx="25">
                  <c:v>25000</c:v>
                </c:pt>
                <c:pt idx="26">
                  <c:v>25054.79</c:v>
                </c:pt>
                <c:pt idx="27">
                  <c:v>25368.149999999998</c:v>
                </c:pt>
                <c:pt idx="28">
                  <c:v>25565.07</c:v>
                </c:pt>
                <c:pt idx="29">
                  <c:v>25684.93</c:v>
                </c:pt>
                <c:pt idx="30">
                  <c:v>26246.575342465752</c:v>
                </c:pt>
                <c:pt idx="31">
                  <c:v>26232.876712328762</c:v>
                </c:pt>
                <c:pt idx="32">
                  <c:v>26232.876712328762</c:v>
                </c:pt>
                <c:pt idx="33">
                  <c:v>26232.876712328762</c:v>
                </c:pt>
                <c:pt idx="34">
                  <c:v>26232.876712328762</c:v>
                </c:pt>
                <c:pt idx="35">
                  <c:v>26287.671232876703</c:v>
                </c:pt>
                <c:pt idx="36">
                  <c:v>27397.260273972603</c:v>
                </c:pt>
                <c:pt idx="37">
                  <c:v>28698.630136986292</c:v>
                </c:pt>
                <c:pt idx="38">
                  <c:v>28767.123287671231</c:v>
                </c:pt>
                <c:pt idx="39">
                  <c:v>28767.123287671227</c:v>
                </c:pt>
              </c:numCache>
            </c:numRef>
          </c:val>
          <c:smooth val="1"/>
        </c:ser>
        <c:marker val="1"/>
        <c:axId val="67784704"/>
        <c:axId val="67786624"/>
      </c:lineChart>
      <c:dateAx>
        <c:axId val="67784704"/>
        <c:scaling>
          <c:orientation val="minMax"/>
          <c:max val="40634"/>
        </c:scaling>
        <c:axPos val="b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numFmt formatCode="mmm/yy" sourceLinked="0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7786624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67786624"/>
        <c:scaling>
          <c:orientation val="minMax"/>
        </c:scaling>
        <c:axPos val="l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руб/тн</a:t>
                </a:r>
              </a:p>
            </c:rich>
          </c:tx>
          <c:layout>
            <c:manualLayout>
              <c:xMode val="edge"/>
              <c:yMode val="edge"/>
              <c:x val="1.6666666666666701E-2"/>
              <c:y val="0.37649880095923444"/>
            </c:manualLayout>
          </c:layout>
          <c:spPr>
            <a:noFill/>
            <a:ln w="35964">
              <a:noFill/>
            </a:ln>
          </c:spPr>
        </c:title>
        <c:numFmt formatCode="General" sourceLinked="1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7784704"/>
        <c:crosses val="autoZero"/>
        <c:crossBetween val="between"/>
      </c:valAx>
      <c:spPr>
        <a:noFill/>
        <a:ln w="4496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"/>
          <c:y val="0.91127098321342925"/>
          <c:w val="0.98939393939393938"/>
          <c:h val="7.9136690647482438E-2"/>
        </c:manualLayout>
      </c:layout>
      <c:spPr>
        <a:noFill/>
        <a:ln w="35964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1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8.6363636363636365E-2"/>
          <c:y val="4.316546762589929E-2"/>
          <c:w val="0.8954545454545455"/>
          <c:h val="0.75059952038369571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оптовая цена на дизельное топливо</c:v>
                </c:pt>
              </c:strCache>
            </c:strRef>
          </c:tx>
          <c:spPr>
            <a:ln w="53946">
              <a:solidFill>
                <a:srgbClr val="7030A0"/>
              </a:solidFill>
              <a:prstDash val="solid"/>
            </a:ln>
          </c:spPr>
          <c:marker>
            <c:symbol val="diamond"/>
            <c:size val="8"/>
            <c:spPr>
              <a:solidFill>
                <a:srgbClr val="7030A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Sheet1!$B$1:$AO$1</c:f>
              <c:numCache>
                <c:formatCode>mmm/yy</c:formatCode>
                <c:ptCount val="4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</c:numCache>
            </c:numRef>
          </c:cat>
          <c:val>
            <c:numRef>
              <c:f>Sheet1!$B$2:$AO$2</c:f>
              <c:numCache>
                <c:formatCode>General</c:formatCode>
                <c:ptCount val="40"/>
                <c:pt idx="0">
                  <c:v>16600</c:v>
                </c:pt>
                <c:pt idx="1">
                  <c:v>16666.669999999995</c:v>
                </c:pt>
                <c:pt idx="2">
                  <c:v>20525</c:v>
                </c:pt>
                <c:pt idx="3">
                  <c:v>21500</c:v>
                </c:pt>
                <c:pt idx="4">
                  <c:v>21800</c:v>
                </c:pt>
                <c:pt idx="5">
                  <c:v>26000</c:v>
                </c:pt>
                <c:pt idx="6">
                  <c:v>27200</c:v>
                </c:pt>
                <c:pt idx="7">
                  <c:v>23000</c:v>
                </c:pt>
                <c:pt idx="8">
                  <c:v>19500</c:v>
                </c:pt>
                <c:pt idx="9">
                  <c:v>12000</c:v>
                </c:pt>
                <c:pt idx="10">
                  <c:v>13800</c:v>
                </c:pt>
                <c:pt idx="11">
                  <c:v>9000</c:v>
                </c:pt>
                <c:pt idx="12">
                  <c:v>12000</c:v>
                </c:pt>
                <c:pt idx="13">
                  <c:v>13300</c:v>
                </c:pt>
                <c:pt idx="14">
                  <c:v>14000</c:v>
                </c:pt>
                <c:pt idx="15">
                  <c:v>14200</c:v>
                </c:pt>
                <c:pt idx="16">
                  <c:v>14333.33</c:v>
                </c:pt>
                <c:pt idx="17">
                  <c:v>16475</c:v>
                </c:pt>
                <c:pt idx="18">
                  <c:v>16475</c:v>
                </c:pt>
                <c:pt idx="19">
                  <c:v>15000</c:v>
                </c:pt>
                <c:pt idx="20">
                  <c:v>14833.33</c:v>
                </c:pt>
                <c:pt idx="21">
                  <c:v>13500</c:v>
                </c:pt>
                <c:pt idx="22">
                  <c:v>16733.330000000002</c:v>
                </c:pt>
                <c:pt idx="23">
                  <c:v>16780</c:v>
                </c:pt>
                <c:pt idx="24">
                  <c:v>18000</c:v>
                </c:pt>
                <c:pt idx="25">
                  <c:v>19250</c:v>
                </c:pt>
                <c:pt idx="26">
                  <c:v>15750</c:v>
                </c:pt>
                <c:pt idx="27">
                  <c:v>15900</c:v>
                </c:pt>
                <c:pt idx="28">
                  <c:v>16000</c:v>
                </c:pt>
                <c:pt idx="29">
                  <c:v>15000</c:v>
                </c:pt>
                <c:pt idx="30">
                  <c:v>16500</c:v>
                </c:pt>
                <c:pt idx="31">
                  <c:v>16550</c:v>
                </c:pt>
                <c:pt idx="32">
                  <c:v>16240</c:v>
                </c:pt>
                <c:pt idx="33">
                  <c:v>16800</c:v>
                </c:pt>
                <c:pt idx="34">
                  <c:v>21300</c:v>
                </c:pt>
                <c:pt idx="35">
                  <c:v>24060</c:v>
                </c:pt>
                <c:pt idx="36">
                  <c:v>28600</c:v>
                </c:pt>
                <c:pt idx="37">
                  <c:v>25750</c:v>
                </c:pt>
                <c:pt idx="38">
                  <c:v>25500</c:v>
                </c:pt>
                <c:pt idx="39">
                  <c:v>22600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Средняя розничная цена на дизельное топливо</c:v>
                </c:pt>
              </c:strCache>
            </c:strRef>
          </c:tx>
          <c:spPr>
            <a:ln w="53946">
              <a:solidFill>
                <a:srgbClr val="00B050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00B05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Sheet1!$B$1:$AO$1</c:f>
              <c:numCache>
                <c:formatCode>mmm/yy</c:formatCode>
                <c:ptCount val="4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</c:numCache>
            </c:numRef>
          </c:cat>
          <c:val>
            <c:numRef>
              <c:f>Sheet1!$B$3:$AO$3</c:f>
              <c:numCache>
                <c:formatCode>General</c:formatCode>
                <c:ptCount val="40"/>
                <c:pt idx="0">
                  <c:v>24705.88235</c:v>
                </c:pt>
                <c:pt idx="1">
                  <c:v>24705.88235</c:v>
                </c:pt>
                <c:pt idx="2">
                  <c:v>24823.529409999996</c:v>
                </c:pt>
                <c:pt idx="3">
                  <c:v>24823.529409999996</c:v>
                </c:pt>
                <c:pt idx="4">
                  <c:v>25803.921569999995</c:v>
                </c:pt>
                <c:pt idx="5">
                  <c:v>28294.117649999997</c:v>
                </c:pt>
                <c:pt idx="6">
                  <c:v>29529.411759999995</c:v>
                </c:pt>
                <c:pt idx="7">
                  <c:v>29529.411759999995</c:v>
                </c:pt>
                <c:pt idx="8">
                  <c:v>29529.411759999995</c:v>
                </c:pt>
                <c:pt idx="9">
                  <c:v>28784.313730000002</c:v>
                </c:pt>
                <c:pt idx="10">
                  <c:v>26823.529409999996</c:v>
                </c:pt>
                <c:pt idx="11">
                  <c:v>25529.411759999995</c:v>
                </c:pt>
                <c:pt idx="12">
                  <c:v>23529.411759999995</c:v>
                </c:pt>
                <c:pt idx="13">
                  <c:v>23529.411759999995</c:v>
                </c:pt>
                <c:pt idx="14">
                  <c:v>22882.352939999997</c:v>
                </c:pt>
                <c:pt idx="15">
                  <c:v>22235.294119999999</c:v>
                </c:pt>
                <c:pt idx="16">
                  <c:v>21117.647059999996</c:v>
                </c:pt>
                <c:pt idx="17">
                  <c:v>20490.196080000005</c:v>
                </c:pt>
                <c:pt idx="18">
                  <c:v>18870.588240000001</c:v>
                </c:pt>
                <c:pt idx="19" formatCode="#,##0">
                  <c:v>18529</c:v>
                </c:pt>
                <c:pt idx="20">
                  <c:v>18529.411759999995</c:v>
                </c:pt>
                <c:pt idx="21">
                  <c:v>18470.588240000001</c:v>
                </c:pt>
                <c:pt idx="22">
                  <c:v>18500</c:v>
                </c:pt>
                <c:pt idx="23">
                  <c:v>18529.411759999995</c:v>
                </c:pt>
                <c:pt idx="24">
                  <c:v>21712.329999999998</c:v>
                </c:pt>
                <c:pt idx="25">
                  <c:v>22191.780000000002</c:v>
                </c:pt>
                <c:pt idx="26">
                  <c:v>22547.95</c:v>
                </c:pt>
                <c:pt idx="27">
                  <c:v>21592.47</c:v>
                </c:pt>
                <c:pt idx="28">
                  <c:v>22380.14</c:v>
                </c:pt>
                <c:pt idx="29">
                  <c:v>22191.780000000002</c:v>
                </c:pt>
                <c:pt idx="30">
                  <c:v>22767.123287671231</c:v>
                </c:pt>
                <c:pt idx="31">
                  <c:v>22602.739726027394</c:v>
                </c:pt>
                <c:pt idx="32">
                  <c:v>22602.739726027394</c:v>
                </c:pt>
                <c:pt idx="33">
                  <c:v>23116.438356164384</c:v>
                </c:pt>
                <c:pt idx="34">
                  <c:v>24537.671232876706</c:v>
                </c:pt>
                <c:pt idx="35">
                  <c:v>28904.109589041091</c:v>
                </c:pt>
                <c:pt idx="36">
                  <c:v>32123.28767123288</c:v>
                </c:pt>
                <c:pt idx="37">
                  <c:v>32808.219178082196</c:v>
                </c:pt>
                <c:pt idx="38">
                  <c:v>32397.260273972603</c:v>
                </c:pt>
                <c:pt idx="39">
                  <c:v>29486.301369863013</c:v>
                </c:pt>
              </c:numCache>
            </c:numRef>
          </c:val>
          <c:smooth val="1"/>
        </c:ser>
        <c:marker val="1"/>
        <c:axId val="67820544"/>
        <c:axId val="69088384"/>
      </c:lineChart>
      <c:dateAx>
        <c:axId val="67820544"/>
        <c:scaling>
          <c:orientation val="minMax"/>
        </c:scaling>
        <c:axPos val="b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numFmt formatCode="mmm/yy" sourceLinked="0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9088384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69088384"/>
        <c:scaling>
          <c:orientation val="minMax"/>
        </c:scaling>
        <c:axPos val="l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руб/тн</a:t>
                </a:r>
              </a:p>
            </c:rich>
          </c:tx>
          <c:layout>
            <c:manualLayout>
              <c:xMode val="edge"/>
              <c:yMode val="edge"/>
              <c:x val="1.6666685111304185E-2"/>
              <c:y val="0.38020921596200508"/>
            </c:manualLayout>
          </c:layout>
          <c:spPr>
            <a:noFill/>
            <a:ln w="35964">
              <a:noFill/>
            </a:ln>
          </c:spPr>
        </c:title>
        <c:numFmt formatCode="General" sourceLinked="1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7820544"/>
        <c:crosses val="autoZero"/>
        <c:crossBetween val="between"/>
      </c:valAx>
      <c:spPr>
        <a:noFill/>
        <a:ln w="4496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"/>
          <c:y val="0.91127098321342925"/>
          <c:w val="0.98939393939393938"/>
          <c:h val="7.9136690647482438E-2"/>
        </c:manualLayout>
      </c:layout>
      <c:spPr>
        <a:noFill/>
        <a:ln w="35964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1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8718388341191594E-2"/>
          <c:y val="0.15283552055993024"/>
          <c:w val="0.94974226804123707"/>
          <c:h val="0.62542372881355934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АИ-95</c:v>
                </c:pt>
              </c:strCache>
            </c:strRef>
          </c:tx>
          <c:spPr>
            <a:solidFill>
              <a:srgbClr val="FF99CC"/>
            </a:solidFill>
            <a:ln w="12069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00FF00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spPr>
                <a:noFill/>
                <a:ln w="24138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5"/>
              <c:layout>
                <c:manualLayout>
                  <c:x val="3.261968148293702E-3"/>
                  <c:y val="5.218944662547801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0"/>
                  <c:y val="-1.8181760337993041E-2"/>
                </c:manualLayout>
              </c:layout>
              <c:dLblPos val="outEnd"/>
              <c:showVal val="1"/>
            </c:dLbl>
            <c:spPr>
              <a:noFill/>
              <a:ln w="24138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Ижевск</c:v>
                </c:pt>
                <c:pt idx="1">
                  <c:v>Киров</c:v>
                </c:pt>
                <c:pt idx="2">
                  <c:v>Уфа</c:v>
                </c:pt>
                <c:pt idx="3">
                  <c:v>Оренбург</c:v>
                </c:pt>
                <c:pt idx="4">
                  <c:v>Республика                                                                  Татарстан</c:v>
                </c:pt>
                <c:pt idx="5">
                  <c:v>Ульяновск</c:v>
                </c:pt>
                <c:pt idx="6">
                  <c:v>Пермь</c:v>
                </c:pt>
                <c:pt idx="7">
                  <c:v>Чебоксары</c:v>
                </c:pt>
                <c:pt idx="8">
                  <c:v>Нижний                                                                                                                Новгород</c:v>
                </c:pt>
                <c:pt idx="9">
                  <c:v>Саранск</c:v>
                </c:pt>
                <c:pt idx="10">
                  <c:v>Йошкар-Ола</c:v>
                </c:pt>
                <c:pt idx="11">
                  <c:v>Пенза</c:v>
                </c:pt>
                <c:pt idx="12">
                  <c:v>Самара</c:v>
                </c:pt>
                <c:pt idx="13">
                  <c:v>Саратов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24.7</c:v>
                </c:pt>
                <c:pt idx="1">
                  <c:v>24.7</c:v>
                </c:pt>
                <c:pt idx="2">
                  <c:v>24.9</c:v>
                </c:pt>
                <c:pt idx="3">
                  <c:v>25.05</c:v>
                </c:pt>
                <c:pt idx="4">
                  <c:v>25.1</c:v>
                </c:pt>
                <c:pt idx="5">
                  <c:v>25.3</c:v>
                </c:pt>
                <c:pt idx="6">
                  <c:v>25.4</c:v>
                </c:pt>
                <c:pt idx="7">
                  <c:v>25.5</c:v>
                </c:pt>
                <c:pt idx="8">
                  <c:v>26</c:v>
                </c:pt>
                <c:pt idx="9">
                  <c:v>26</c:v>
                </c:pt>
                <c:pt idx="10">
                  <c:v>26.3</c:v>
                </c:pt>
                <c:pt idx="11">
                  <c:v>26.49</c:v>
                </c:pt>
                <c:pt idx="12">
                  <c:v>26.5</c:v>
                </c:pt>
                <c:pt idx="13">
                  <c:v>26.75</c:v>
                </c:pt>
              </c:numCache>
            </c:numRef>
          </c:val>
        </c:ser>
        <c:dLbls>
          <c:showVal val="1"/>
        </c:dLbls>
        <c:axId val="66950272"/>
        <c:axId val="66951808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07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Ижевск</c:v>
                </c:pt>
                <c:pt idx="1">
                  <c:v>Киров</c:v>
                </c:pt>
                <c:pt idx="2">
                  <c:v>Уфа</c:v>
                </c:pt>
                <c:pt idx="3">
                  <c:v>Оренбург</c:v>
                </c:pt>
                <c:pt idx="4">
                  <c:v>Республика                                                                  Татарстан</c:v>
                </c:pt>
                <c:pt idx="5">
                  <c:v>Ульяновск</c:v>
                </c:pt>
                <c:pt idx="6">
                  <c:v>Пермь</c:v>
                </c:pt>
                <c:pt idx="7">
                  <c:v>Чебоксары</c:v>
                </c:pt>
                <c:pt idx="8">
                  <c:v>Нижний                                                                                                                Новгород</c:v>
                </c:pt>
                <c:pt idx="9">
                  <c:v>Саранск</c:v>
                </c:pt>
                <c:pt idx="10">
                  <c:v>Йошкар-Ола</c:v>
                </c:pt>
                <c:pt idx="11">
                  <c:v>Пенза</c:v>
                </c:pt>
                <c:pt idx="12">
                  <c:v>Самара</c:v>
                </c:pt>
                <c:pt idx="13">
                  <c:v>Саратов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25.6</c:v>
                </c:pt>
                <c:pt idx="1">
                  <c:v>25.6</c:v>
                </c:pt>
                <c:pt idx="2">
                  <c:v>25.6</c:v>
                </c:pt>
                <c:pt idx="3">
                  <c:v>25.6</c:v>
                </c:pt>
                <c:pt idx="4">
                  <c:v>25.6</c:v>
                </c:pt>
                <c:pt idx="5">
                  <c:v>25.6</c:v>
                </c:pt>
                <c:pt idx="6">
                  <c:v>25.6</c:v>
                </c:pt>
                <c:pt idx="7">
                  <c:v>25.6</c:v>
                </c:pt>
                <c:pt idx="8">
                  <c:v>25.6</c:v>
                </c:pt>
                <c:pt idx="9">
                  <c:v>25.6</c:v>
                </c:pt>
                <c:pt idx="10">
                  <c:v>25.6</c:v>
                </c:pt>
                <c:pt idx="11">
                  <c:v>25.6</c:v>
                </c:pt>
                <c:pt idx="12">
                  <c:v>25.6</c:v>
                </c:pt>
                <c:pt idx="13">
                  <c:v>25.6</c:v>
                </c:pt>
              </c:numCache>
            </c:numRef>
          </c:val>
        </c:ser>
        <c:dLbls>
          <c:showVal val="1"/>
        </c:dLbls>
        <c:marker val="1"/>
        <c:axId val="66950272"/>
        <c:axId val="66951808"/>
      </c:lineChart>
      <c:catAx>
        <c:axId val="66950272"/>
        <c:scaling>
          <c:orientation val="minMax"/>
        </c:scaling>
        <c:axPos val="b"/>
        <c:majorGridlines>
          <c:spPr>
            <a:ln w="3018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18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99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6951808"/>
        <c:crossesAt val="23.5"/>
        <c:auto val="1"/>
        <c:lblAlgn val="ctr"/>
        <c:lblOffset val="100"/>
        <c:tickLblSkip val="1"/>
        <c:tickMarkSkip val="1"/>
      </c:catAx>
      <c:valAx>
        <c:axId val="66951808"/>
        <c:scaling>
          <c:orientation val="minMax"/>
          <c:max val="27.2"/>
          <c:min val="23.5"/>
        </c:scaling>
        <c:axPos val="l"/>
        <c:numFmt formatCode="0.00" sourceLinked="1"/>
        <c:tickLblPos val="nextTo"/>
        <c:spPr>
          <a:ln w="30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99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6950272"/>
        <c:crossesAt val="1"/>
        <c:crossBetween val="between"/>
        <c:majorUnit val="1"/>
        <c:minorUnit val="1"/>
      </c:valAx>
      <c:spPr>
        <a:noFill/>
        <a:ln w="12069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0.48452</cdr:x>
      <cdr:y>0.18182</cdr:y>
    </cdr:from>
    <cdr:to>
      <cdr:x>0.70199</cdr:x>
      <cdr:y>0.32411</cdr:y>
    </cdr:to>
    <cdr:sp macro="" textlink="">
      <cdr:nvSpPr>
        <cdr:cNvPr id="2" name="Прямоугольная выноска 1"/>
        <cdr:cNvSpPr/>
      </cdr:nvSpPr>
      <cdr:spPr bwMode="auto">
        <a:xfrm xmlns:a="http://schemas.openxmlformats.org/drawingml/2006/main" flipH="1">
          <a:off x="4297362" y="1095364"/>
          <a:ext cx="1928841" cy="857257"/>
        </a:xfrm>
        <a:prstGeom xmlns:a="http://schemas.openxmlformats.org/drawingml/2006/main" prst="wedgeRectCallout">
          <a:avLst>
            <a:gd name="adj1" fmla="val -78879"/>
            <a:gd name="adj2" fmla="val 51417"/>
          </a:avLst>
        </a:prstGeom>
        <a:blipFill xmlns:a="http://schemas.openxmlformats.org/drawingml/2006/main">
          <a:blip xmlns:r="http://schemas.openxmlformats.org/officeDocument/2006/relationships" r:embed="rId1"/>
          <a:tile tx="0" ty="0" sx="100000" sy="100000" flip="none" algn="tl"/>
        </a:blip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algn="ctr"/>
          <a:r>
            <a:rPr lang="ru-RU" sz="1200" b="0" dirty="0" smtClean="0"/>
            <a:t>Средняя максимальная  розничная цена на автобензин </a:t>
          </a:r>
        </a:p>
        <a:p xmlns:a="http://schemas.openxmlformats.org/drawingml/2006/main">
          <a:pPr algn="ctr"/>
          <a:r>
            <a:rPr lang="ru-RU" sz="1200" b="0" dirty="0" smtClean="0"/>
            <a:t>А-76 по ПФО</a:t>
          </a:r>
          <a:endParaRPr lang="ru-RU" sz="1200" b="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0.64828</cdr:x>
      <cdr:y>0.4846</cdr:y>
    </cdr:from>
    <cdr:to>
      <cdr:x>0.90127</cdr:x>
      <cdr:y>0.56478</cdr:y>
    </cdr:to>
    <cdr:sp macro="" textlink="">
      <cdr:nvSpPr>
        <cdr:cNvPr id="2" name="Прямоугольная выноска 1"/>
        <cdr:cNvSpPr/>
      </cdr:nvSpPr>
      <cdr:spPr bwMode="auto">
        <a:xfrm xmlns:a="http://schemas.openxmlformats.org/drawingml/2006/main" flipH="1">
          <a:off x="5857884" y="3022601"/>
          <a:ext cx="2286016" cy="500066"/>
        </a:xfrm>
        <a:prstGeom xmlns:a="http://schemas.openxmlformats.org/drawingml/2006/main" prst="wedgeRectCallout">
          <a:avLst>
            <a:gd name="adj1" fmla="val 45180"/>
            <a:gd name="adj2" fmla="val -214292"/>
          </a:avLst>
        </a:prstGeom>
        <a:blipFill xmlns:a="http://schemas.openxmlformats.org/drawingml/2006/main">
          <a:blip xmlns:r="http://schemas.openxmlformats.org/officeDocument/2006/relationships" r:embed="rId1"/>
          <a:tile tx="0" ty="0" sx="100000" sy="100000" flip="none" algn="tl"/>
        </a:blip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algn="ctr"/>
          <a:r>
            <a:rPr lang="ru-RU" sz="1200" b="1" dirty="0" smtClean="0"/>
            <a:t>Средняя оптовая цена на автобензин АИ-95</a:t>
          </a:r>
          <a:endParaRPr lang="ru-RU" sz="12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0.61666</cdr:x>
      <cdr:y>0.45024</cdr:y>
    </cdr:from>
    <cdr:to>
      <cdr:x>0.86964</cdr:x>
      <cdr:y>0.53042</cdr:y>
    </cdr:to>
    <cdr:sp macro="" textlink="">
      <cdr:nvSpPr>
        <cdr:cNvPr id="2" name="Прямоугольная выноска 1"/>
        <cdr:cNvSpPr/>
      </cdr:nvSpPr>
      <cdr:spPr bwMode="auto">
        <a:xfrm xmlns:a="http://schemas.openxmlformats.org/drawingml/2006/main" flipH="1">
          <a:off x="5572132" y="2808287"/>
          <a:ext cx="2286016" cy="500066"/>
        </a:xfrm>
        <a:prstGeom xmlns:a="http://schemas.openxmlformats.org/drawingml/2006/main" prst="wedgeRectCallout">
          <a:avLst>
            <a:gd name="adj1" fmla="val 40505"/>
            <a:gd name="adj2" fmla="val -166796"/>
          </a:avLst>
        </a:prstGeom>
        <a:blipFill xmlns:a="http://schemas.openxmlformats.org/drawingml/2006/main">
          <a:blip xmlns:r="http://schemas.openxmlformats.org/officeDocument/2006/relationships" r:embed="rId1"/>
          <a:tile tx="0" ty="0" sx="100000" sy="100000" flip="none" algn="tl"/>
        </a:blip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algn="ctr"/>
          <a:r>
            <a:rPr lang="ru-RU" sz="1200" b="1" dirty="0" smtClean="0"/>
            <a:t>Средняя оптовая цена на автобензин АИ-92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14316-D930-43A0-8BB5-1263C958F232}" type="datetimeFigureOut">
              <a:rPr lang="ru-RU" smtClean="0"/>
              <a:pPr/>
              <a:t>03.05.2011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56DA2-A62C-4527-BB94-FE4FA88353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9D693-A797-4821-A159-B31BDD04A7E0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9D693-A797-4821-A159-B31BDD04A7E0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07BFF-3475-4CD1-81AF-090EA79107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A6226-630F-4694-BFDE-F5077C485A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BA67C-79C9-440A-BAAA-5CE985DFFC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19983-D4BA-4487-8711-DC5BD2B256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DEAF9-EA9C-4013-A906-C5B293E455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1FB79-7D62-4C8A-83F9-5921732E97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64DBB-C171-48DB-8965-88190AFA07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46917-1A17-4146-9714-A3EB27B0C6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40A9A-2720-4A5E-A211-66160E415F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9A927-83E3-4CC7-81DC-91A5FEECE3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6C724-7D09-458E-82EA-EE94FF97D0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6D3F7C3D-7443-4DB8-AFFF-ABFEA4B7F7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772400" cy="2327281"/>
          </a:xfrm>
        </p:spPr>
        <p:txBody>
          <a:bodyPr/>
          <a:lstStyle/>
          <a:p>
            <a:r>
              <a:rPr lang="ru-RU" dirty="0" smtClean="0"/>
              <a:t>«О текущей и перспективной ситуации на рынке нефтепродуктообеспечения в Республике Татарстан»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357290" y="0"/>
          <a:ext cx="7786710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68313" y="188913"/>
            <a:ext cx="86756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автомобильный бензин Премиум-95 (АИ-95) 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28 апреля 2011 </a:t>
            </a:r>
            <a:r>
              <a:rPr lang="ru-RU" sz="1800" b="1" dirty="0"/>
              <a:t>г.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1071546"/>
            <a:ext cx="20510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 smtClean="0"/>
              <a:t>I</a:t>
            </a:r>
            <a:r>
              <a:rPr lang="ru-RU" sz="1400" b="1" dirty="0" smtClean="0"/>
              <a:t> – 26,75 – 1</a:t>
            </a:r>
          </a:p>
          <a:p>
            <a:pPr eaLnBrk="0" hangingPunct="0"/>
            <a:r>
              <a:rPr lang="en-US" sz="1400" b="1" dirty="0" smtClean="0"/>
              <a:t>II </a:t>
            </a:r>
            <a:r>
              <a:rPr lang="en-US" sz="1400" b="1" dirty="0"/>
              <a:t>– </a:t>
            </a:r>
            <a:r>
              <a:rPr lang="ru-RU" sz="1400" b="1" dirty="0" smtClean="0"/>
              <a:t>26,50 – 1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III </a:t>
            </a:r>
            <a:r>
              <a:rPr lang="en-US" sz="1400" b="1" dirty="0"/>
              <a:t>– </a:t>
            </a:r>
            <a:r>
              <a:rPr lang="ru-RU" sz="1400" b="1" dirty="0" smtClean="0"/>
              <a:t>26,49 – 1</a:t>
            </a:r>
            <a:endParaRPr lang="en-US" sz="1400" b="1" dirty="0"/>
          </a:p>
          <a:p>
            <a:pPr eaLnBrk="0" hangingPunct="0"/>
            <a:r>
              <a:rPr lang="en-US" sz="1400" b="1" dirty="0" smtClean="0"/>
              <a:t>IV </a:t>
            </a:r>
            <a:r>
              <a:rPr lang="en-US" sz="1400" b="1" dirty="0"/>
              <a:t>– </a:t>
            </a:r>
            <a:r>
              <a:rPr lang="ru-RU" sz="1400" b="1" dirty="0" smtClean="0"/>
              <a:t>26,30 – 1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V</a:t>
            </a:r>
            <a:r>
              <a:rPr lang="ru-RU" sz="1400" b="1" dirty="0" smtClean="0"/>
              <a:t> </a:t>
            </a:r>
            <a:r>
              <a:rPr lang="ru-RU" sz="1400" b="1" dirty="0"/>
              <a:t>– </a:t>
            </a:r>
            <a:r>
              <a:rPr lang="ru-RU" sz="1400" b="1" dirty="0" smtClean="0"/>
              <a:t>26,00 – 2</a:t>
            </a:r>
            <a:endParaRPr lang="en-US" sz="1400" b="1" dirty="0"/>
          </a:p>
          <a:p>
            <a:pPr eaLnBrk="0" hangingPunct="0"/>
            <a:r>
              <a:rPr lang="en-US" sz="1400" b="1" dirty="0" smtClean="0"/>
              <a:t>VI </a:t>
            </a:r>
            <a:r>
              <a:rPr lang="en-US" sz="1400" b="1" dirty="0"/>
              <a:t>– </a:t>
            </a:r>
            <a:r>
              <a:rPr lang="ru-RU" sz="1400" b="1" dirty="0" smtClean="0"/>
              <a:t>25,50 – 1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VII </a:t>
            </a:r>
            <a:r>
              <a:rPr lang="en-US" sz="1400" b="1" dirty="0"/>
              <a:t>– </a:t>
            </a:r>
            <a:r>
              <a:rPr lang="ru-RU" sz="1400" b="1" dirty="0" smtClean="0"/>
              <a:t>25,40 – 1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VIII </a:t>
            </a:r>
            <a:r>
              <a:rPr lang="en-US" sz="1400" b="1" dirty="0"/>
              <a:t>– </a:t>
            </a:r>
            <a:r>
              <a:rPr lang="ru-RU" sz="1400" b="1" dirty="0" smtClean="0"/>
              <a:t>25,30 – 1</a:t>
            </a:r>
            <a:endParaRPr lang="en-US" sz="1400" b="1" dirty="0"/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IX </a:t>
            </a:r>
            <a:r>
              <a:rPr lang="en-US" sz="1400" b="1" dirty="0">
                <a:solidFill>
                  <a:srgbClr val="00CC00"/>
                </a:solidFill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</a:rPr>
              <a:t>25,10 </a:t>
            </a:r>
            <a:r>
              <a:rPr lang="ru-RU" sz="1400" b="1" dirty="0">
                <a:solidFill>
                  <a:srgbClr val="00CC00"/>
                </a:solidFill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</a:rPr>
              <a:t>1 (РТ)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– 25,05 – 1</a:t>
            </a:r>
            <a:endParaRPr lang="en-US" sz="1400" b="1" dirty="0" smtClean="0"/>
          </a:p>
          <a:p>
            <a:pPr eaLnBrk="0" hangingPunct="0"/>
            <a:r>
              <a:rPr lang="en-US" sz="1400" b="1" dirty="0" smtClean="0"/>
              <a:t>XI</a:t>
            </a:r>
            <a:r>
              <a:rPr lang="ru-RU" sz="1400" b="1" dirty="0" smtClean="0"/>
              <a:t> – 24,90 – 1</a:t>
            </a:r>
          </a:p>
          <a:p>
            <a:pPr eaLnBrk="0" hangingPunct="0"/>
            <a:r>
              <a:rPr lang="en-US" sz="1400" b="1" dirty="0" smtClean="0"/>
              <a:t>XII</a:t>
            </a:r>
            <a:r>
              <a:rPr lang="ru-RU" sz="1400" b="1" dirty="0" smtClean="0"/>
              <a:t> – 24,70 – 2  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 rot="-5400000">
            <a:off x="819944" y="3869532"/>
            <a:ext cx="896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214546" y="1428736"/>
            <a:ext cx="31045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25,60 </a:t>
            </a:r>
            <a:r>
              <a:rPr lang="ru-RU" sz="1600" b="1" dirty="0"/>
              <a:t>руб./литр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596" y="6000768"/>
          <a:ext cx="8501122" cy="108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576"/>
                <a:gridCol w="2927273"/>
                <a:gridCol w="2927273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Чебоксарах на 11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Перми на 20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Оренбурге на 25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Ульяновске на 30 коп.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  <a:endParaRPr lang="ru-RU" sz="13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Уфе на 35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Нижнем Новгороде на 45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Пензе на 50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Йошкар-Оле на 61 коп.;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Саратове на 76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Самаре на 1,20 руб.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7158" y="5786454"/>
            <a:ext cx="878684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За период с  19 по 28 апреля 2011г. произошло повышение розничных цен на автобензин АИ-95 в 10 регионах ПФО:</a:t>
            </a:r>
          </a:p>
          <a:p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357554" y="928670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488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9124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29190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29256" y="928670"/>
            <a:ext cx="591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00760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+0,45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0089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+0,61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00958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7246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+1,20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44156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+0,76</a:t>
            </a:r>
            <a:endParaRPr lang="ru-RU" sz="1400" b="1" dirty="0">
              <a:solidFill>
                <a:srgbClr val="551A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0" y="1071546"/>
            <a:ext cx="18351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/>
              <a:t>I – </a:t>
            </a:r>
            <a:r>
              <a:rPr lang="en-US" sz="1400" b="1" dirty="0" smtClean="0"/>
              <a:t>2</a:t>
            </a:r>
            <a:r>
              <a:rPr lang="ru-RU" sz="1400" b="1" dirty="0" smtClean="0"/>
              <a:t>4,50 </a:t>
            </a:r>
            <a:r>
              <a:rPr lang="ru-RU" sz="1400" b="1" dirty="0"/>
              <a:t>– </a:t>
            </a:r>
            <a:r>
              <a:rPr lang="ru-RU" sz="1400" b="1" dirty="0" smtClean="0"/>
              <a:t>2</a:t>
            </a:r>
            <a:endParaRPr lang="ru-RU" sz="1400" b="1" dirty="0"/>
          </a:p>
          <a:p>
            <a:pPr eaLnBrk="0" hangingPunct="0"/>
            <a:r>
              <a:rPr lang="en-US" sz="1400" b="1" dirty="0"/>
              <a:t>II – </a:t>
            </a:r>
            <a:r>
              <a:rPr lang="ru-RU" sz="1400" b="1" dirty="0" smtClean="0"/>
              <a:t>24,30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III – </a:t>
            </a:r>
            <a:r>
              <a:rPr lang="ru-RU" sz="1400" b="1" dirty="0" smtClean="0"/>
              <a:t>24,05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IV – </a:t>
            </a:r>
            <a:r>
              <a:rPr lang="ru-RU" sz="1400" b="1" dirty="0" smtClean="0"/>
              <a:t>23,90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V – </a:t>
            </a:r>
            <a:r>
              <a:rPr lang="ru-RU" sz="1400" b="1" dirty="0" smtClean="0"/>
              <a:t>23,70 – 1</a:t>
            </a:r>
            <a:endParaRPr lang="en-US" sz="1400" b="1" dirty="0"/>
          </a:p>
          <a:p>
            <a:pPr eaLnBrk="0" hangingPunct="0"/>
            <a:r>
              <a:rPr lang="en-US" sz="1400" b="1" dirty="0"/>
              <a:t>VI – </a:t>
            </a:r>
            <a:r>
              <a:rPr lang="ru-RU" sz="1400" b="1" dirty="0" smtClean="0"/>
              <a:t>23,50 – 1</a:t>
            </a:r>
          </a:p>
          <a:p>
            <a:pPr eaLnBrk="0" hangingPunct="0"/>
            <a:r>
              <a:rPr lang="en-US" sz="1400" b="1" dirty="0" smtClean="0"/>
              <a:t>VII – </a:t>
            </a:r>
            <a:r>
              <a:rPr lang="ru-RU" sz="1400" b="1" dirty="0" smtClean="0"/>
              <a:t>23,39 – 1</a:t>
            </a:r>
          </a:p>
          <a:p>
            <a:pPr eaLnBrk="0" hangingPunct="0"/>
            <a:r>
              <a:rPr lang="en-US" sz="1400" b="1" dirty="0" smtClean="0"/>
              <a:t>VIII</a:t>
            </a:r>
            <a:r>
              <a:rPr lang="ru-RU" sz="1400" b="1" dirty="0" smtClean="0"/>
              <a:t> </a:t>
            </a:r>
            <a:r>
              <a:rPr lang="ru-RU" sz="1400" b="1" dirty="0"/>
              <a:t>– </a:t>
            </a:r>
            <a:r>
              <a:rPr lang="ru-RU" sz="1400" b="1" dirty="0" smtClean="0"/>
              <a:t>23,30 – 1</a:t>
            </a:r>
            <a:endParaRPr lang="ru-RU" sz="1400" b="1" dirty="0"/>
          </a:p>
          <a:p>
            <a:pPr eaLnBrk="0" hangingPunct="0"/>
            <a:r>
              <a:rPr lang="en-US" sz="1400" b="1" dirty="0">
                <a:solidFill>
                  <a:srgbClr val="00CC00"/>
                </a:solidFill>
              </a:rPr>
              <a:t>IX</a:t>
            </a:r>
            <a:r>
              <a:rPr lang="ru-RU" sz="1400" b="1" dirty="0">
                <a:solidFill>
                  <a:srgbClr val="00CC00"/>
                </a:solidFill>
              </a:rPr>
              <a:t> – </a:t>
            </a:r>
            <a:r>
              <a:rPr lang="ru-RU" sz="1400" b="1" dirty="0" smtClean="0">
                <a:solidFill>
                  <a:srgbClr val="00CC00"/>
                </a:solidFill>
              </a:rPr>
              <a:t>23,00 </a:t>
            </a:r>
            <a:r>
              <a:rPr lang="ru-RU" sz="1400" b="1" dirty="0">
                <a:solidFill>
                  <a:srgbClr val="00CC00"/>
                </a:solidFill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</a:rPr>
              <a:t>2 (РТ)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– 22,80 – 1</a:t>
            </a:r>
          </a:p>
          <a:p>
            <a:pPr eaLnBrk="0" hangingPunct="0"/>
            <a:r>
              <a:rPr lang="en-US" sz="1400" b="1" dirty="0" smtClean="0"/>
              <a:t>XI</a:t>
            </a:r>
            <a:r>
              <a:rPr lang="ru-RU" sz="1400" b="1" dirty="0" smtClean="0"/>
              <a:t> – 22,75 – 1 </a:t>
            </a:r>
            <a:endParaRPr lang="en-US" sz="1400" b="1" dirty="0" smtClean="0"/>
          </a:p>
          <a:p>
            <a:pPr eaLnBrk="0" hangingPunct="0"/>
            <a:r>
              <a:rPr lang="en-US" sz="1400" b="1" dirty="0" smtClean="0"/>
              <a:t>XII</a:t>
            </a:r>
            <a:r>
              <a:rPr lang="ru-RU" sz="1400" b="1" dirty="0" smtClean="0"/>
              <a:t> – 22,70 – 1 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357290" y="0"/>
          <a:ext cx="7786710" cy="6429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468313" y="188913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автомобильный бензин Регуляр</a:t>
            </a:r>
            <a:r>
              <a:rPr lang="en-US" sz="1800" b="1" dirty="0"/>
              <a:t>-92 </a:t>
            </a:r>
            <a:r>
              <a:rPr lang="ru-RU" sz="1800" b="1" dirty="0"/>
              <a:t>(АИ-92) 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28 апреля 2011 </a:t>
            </a:r>
            <a:r>
              <a:rPr lang="ru-RU" sz="1800" b="1" dirty="0"/>
              <a:t>г.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 rot="-5400000">
            <a:off x="846908" y="4225134"/>
            <a:ext cx="896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285984" y="1428736"/>
            <a:ext cx="31045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23,50 </a:t>
            </a:r>
            <a:r>
              <a:rPr lang="ru-RU" sz="1600" b="1" dirty="0"/>
              <a:t>руб./литр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7158" y="5857892"/>
            <a:ext cx="878684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За период с  19 по 28 апреля 2011г. произошло повышение розничных цен на автобензин АИ-92 в 11 регионах ПФО: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00002" y="6143644"/>
          <a:ext cx="8643998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798"/>
                <a:gridCol w="3606118"/>
                <a:gridCol w="2786082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Ижевске на 10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Чебоксарах на 11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Перми на 20 коп.;</a:t>
                      </a:r>
                    </a:p>
                    <a:p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Уфе и Оренбурге на 25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Пензе на 50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Ульяновске и Нижнем Новгороде на 60 коп.;</a:t>
                      </a:r>
                    </a:p>
                    <a:p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Йошкар-Оле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на 61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Саратове на 75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Самаре на 1,60 руб.</a:t>
                      </a:r>
                      <a:endParaRPr lang="ru-RU" sz="13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57422" y="1000108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488" y="1000108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7554" y="1000108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9124" y="1000108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29190" y="1000108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29256" y="1000108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+0,60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00760" y="1000108"/>
            <a:ext cx="591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00892" y="1000108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+0,75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00958" y="1000108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+0,60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72462" y="1000108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+1,60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544156" y="1000108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+0,61</a:t>
            </a:r>
            <a:endParaRPr lang="ru-RU" sz="1400" b="1" dirty="0">
              <a:solidFill>
                <a:srgbClr val="551A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2"/>
          <p:cNvSpPr txBox="1">
            <a:spLocks noChangeArrowheads="1"/>
          </p:cNvSpPr>
          <p:nvPr/>
        </p:nvSpPr>
        <p:spPr bwMode="auto">
          <a:xfrm>
            <a:off x="0" y="857232"/>
            <a:ext cx="178591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/>
              <a:t>I – </a:t>
            </a:r>
            <a:r>
              <a:rPr lang="ru-RU" sz="1400" b="1" dirty="0" smtClean="0"/>
              <a:t>24,40 </a:t>
            </a:r>
            <a:r>
              <a:rPr lang="ru-RU" sz="1400" b="1" dirty="0"/>
              <a:t>– 1</a:t>
            </a:r>
          </a:p>
          <a:p>
            <a:pPr eaLnBrk="0" hangingPunct="0"/>
            <a:r>
              <a:rPr lang="en-US" sz="1400" b="1" dirty="0"/>
              <a:t>II – </a:t>
            </a:r>
            <a:r>
              <a:rPr lang="ru-RU" sz="1400" b="1" dirty="0" smtClean="0"/>
              <a:t>24,10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III – </a:t>
            </a:r>
            <a:r>
              <a:rPr lang="ru-RU" sz="1400" b="1" dirty="0" smtClean="0"/>
              <a:t>24,00 – 1</a:t>
            </a:r>
            <a:endParaRPr lang="en-US" sz="1400" b="1" dirty="0"/>
          </a:p>
          <a:p>
            <a:pPr eaLnBrk="0" hangingPunct="0"/>
            <a:r>
              <a:rPr lang="en-US" sz="1400" b="1" dirty="0"/>
              <a:t>IV – </a:t>
            </a:r>
            <a:r>
              <a:rPr lang="ru-RU" sz="1400" b="1" dirty="0" smtClean="0"/>
              <a:t>23,60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V – </a:t>
            </a:r>
            <a:r>
              <a:rPr lang="ru-RU" sz="1400" b="1" dirty="0" smtClean="0"/>
              <a:t>23,50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VI – </a:t>
            </a:r>
            <a:r>
              <a:rPr lang="ru-RU" sz="1400" b="1" dirty="0" smtClean="0"/>
              <a:t>22,70 – 1</a:t>
            </a:r>
            <a:endParaRPr lang="ru-RU" sz="1400" b="1" dirty="0"/>
          </a:p>
          <a:p>
            <a:pPr eaLnBrk="0" hangingPunct="0"/>
            <a:r>
              <a:rPr lang="en-US" sz="1400" b="1" dirty="0"/>
              <a:t>VII – </a:t>
            </a:r>
            <a:r>
              <a:rPr lang="ru-RU" sz="1400" b="1" dirty="0" smtClean="0"/>
              <a:t>22,60 – 1</a:t>
            </a:r>
            <a:endParaRPr lang="en-US" sz="1400" b="1" dirty="0"/>
          </a:p>
          <a:p>
            <a:pPr eaLnBrk="0" hangingPunct="0"/>
            <a:r>
              <a:rPr lang="en-US" sz="1400" b="1" dirty="0"/>
              <a:t>VIII – </a:t>
            </a:r>
            <a:r>
              <a:rPr lang="ru-RU" sz="1400" b="1" dirty="0" smtClean="0"/>
              <a:t>22,59 – 1</a:t>
            </a:r>
          </a:p>
          <a:p>
            <a:pPr eaLnBrk="0" hangingPunct="0"/>
            <a:r>
              <a:rPr lang="en-US" sz="1400" b="1" dirty="0" smtClean="0"/>
              <a:t>IX – </a:t>
            </a:r>
            <a:r>
              <a:rPr lang="ru-RU" sz="1400" b="1" dirty="0" smtClean="0"/>
              <a:t>22,50 – 1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– 22,20 – 1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XI</a:t>
            </a:r>
            <a:r>
              <a:rPr lang="ru-RU" sz="1400" b="1" dirty="0" smtClean="0">
                <a:solidFill>
                  <a:srgbClr val="00CC00"/>
                </a:solidFill>
              </a:rPr>
              <a:t> – 22,00 – 1 (РТ)</a:t>
            </a:r>
          </a:p>
          <a:p>
            <a:pPr eaLnBrk="0" hangingPunct="0"/>
            <a:r>
              <a:rPr lang="en-US" sz="1400" b="1" dirty="0" smtClean="0"/>
              <a:t>XII</a:t>
            </a:r>
            <a:r>
              <a:rPr lang="ru-RU" sz="1400" b="1" dirty="0" smtClean="0"/>
              <a:t> – 21,85 – 1 </a:t>
            </a:r>
            <a:endParaRPr lang="en-US" sz="1400" b="1" dirty="0" smtClean="0"/>
          </a:p>
          <a:p>
            <a:pPr eaLnBrk="0" hangingPunct="0"/>
            <a:r>
              <a:rPr lang="en-US" sz="1400" b="1" dirty="0" smtClean="0"/>
              <a:t>XIII</a:t>
            </a:r>
            <a:r>
              <a:rPr lang="ru-RU" sz="1400" b="1" dirty="0" smtClean="0"/>
              <a:t> – 21,70 – 1</a:t>
            </a:r>
          </a:p>
          <a:p>
            <a:pPr eaLnBrk="0" hangingPunct="0"/>
            <a:r>
              <a:rPr lang="en-US" sz="1400" b="1" dirty="0" smtClean="0"/>
              <a:t>XIV</a:t>
            </a:r>
            <a:r>
              <a:rPr lang="ru-RU" sz="1400" b="1" dirty="0" smtClean="0"/>
              <a:t> – 21,00 – 1</a:t>
            </a:r>
          </a:p>
        </p:txBody>
      </p:sp>
      <p:graphicFrame>
        <p:nvGraphicFramePr>
          <p:cNvPr id="8" name="Object 0"/>
          <p:cNvGraphicFramePr>
            <a:graphicFrameLocks noChangeAspect="1"/>
          </p:cNvGraphicFramePr>
          <p:nvPr/>
        </p:nvGraphicFramePr>
        <p:xfrm>
          <a:off x="1428728" y="0"/>
          <a:ext cx="7715272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468313" y="188913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автомобильный бензин Нормаль-80 (А-76) 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28 апреля 2011 </a:t>
            </a:r>
            <a:r>
              <a:rPr lang="ru-RU" sz="1800" b="1" dirty="0"/>
              <a:t>г.</a:t>
            </a: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 rot="-5400000">
            <a:off x="848396" y="4223646"/>
            <a:ext cx="8969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2054" name="Text Box 36"/>
          <p:cNvSpPr txBox="1">
            <a:spLocks noChangeArrowheads="1"/>
          </p:cNvSpPr>
          <p:nvPr/>
        </p:nvSpPr>
        <p:spPr bwMode="auto">
          <a:xfrm>
            <a:off x="3563938" y="1628775"/>
            <a:ext cx="302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ru-RU" dirty="0"/>
          </a:p>
        </p:txBody>
      </p:sp>
      <p:sp>
        <p:nvSpPr>
          <p:cNvPr id="2055" name="Text Box 37"/>
          <p:cNvSpPr txBox="1">
            <a:spLocks noChangeArrowheads="1"/>
          </p:cNvSpPr>
          <p:nvPr/>
        </p:nvSpPr>
        <p:spPr bwMode="auto">
          <a:xfrm>
            <a:off x="2143108" y="1500174"/>
            <a:ext cx="31109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22,80 </a:t>
            </a:r>
            <a:r>
              <a:rPr lang="ru-RU" sz="1600" b="1" dirty="0"/>
              <a:t>руб./литр</a:t>
            </a:r>
            <a:r>
              <a:rPr lang="ru-RU" sz="1800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158" y="5786454"/>
            <a:ext cx="878684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За период с  19 по 28 апреля 2011г. произошло повышение розничных цен на автобензин А-76  в 8 регионах ПФО: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28926" y="928670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29124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628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0694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00892" y="928670"/>
            <a:ext cx="591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72396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+1,50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7246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+0,40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44156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+0,61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00034" y="5974080"/>
          <a:ext cx="7572428" cy="108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3786214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Чебоксарах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на 11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Ижевске на 20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Уфе на 25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Нижнем Новгороде на 40 коп.;</a:t>
                      </a:r>
                    </a:p>
                    <a:p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Перми и Пензе на 50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Йошкар-Оле на 61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Самаре на 1,50 руб.</a:t>
                      </a:r>
                    </a:p>
                    <a:p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928670"/>
            <a:ext cx="1763713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/>
              <a:t>I –</a:t>
            </a:r>
            <a:r>
              <a:rPr lang="ru-RU" sz="1400" b="1" dirty="0"/>
              <a:t> </a:t>
            </a:r>
            <a:r>
              <a:rPr lang="ru-RU" sz="1400" b="1" dirty="0" smtClean="0"/>
              <a:t>25,30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II – </a:t>
            </a:r>
            <a:r>
              <a:rPr lang="ru-RU" sz="1400" b="1" dirty="0" smtClean="0"/>
              <a:t>25,00 </a:t>
            </a:r>
            <a:r>
              <a:rPr lang="ru-RU" sz="1400" b="1" dirty="0"/>
              <a:t>– </a:t>
            </a:r>
            <a:r>
              <a:rPr lang="ru-RU" sz="1400" b="1" dirty="0" smtClean="0"/>
              <a:t>3</a:t>
            </a:r>
            <a:endParaRPr lang="en-US" sz="1400" b="1" dirty="0"/>
          </a:p>
          <a:p>
            <a:pPr eaLnBrk="0" hangingPunct="0"/>
            <a:r>
              <a:rPr lang="en-US" sz="1400" b="1" dirty="0"/>
              <a:t>III – </a:t>
            </a:r>
            <a:r>
              <a:rPr lang="ru-RU" sz="1400" b="1" dirty="0" smtClean="0"/>
              <a:t>24,65 </a:t>
            </a:r>
            <a:r>
              <a:rPr lang="ru-RU" sz="1400" b="1" dirty="0"/>
              <a:t>– </a:t>
            </a:r>
            <a:r>
              <a:rPr lang="ru-RU" sz="1400" b="1" dirty="0" smtClean="0"/>
              <a:t>2</a:t>
            </a:r>
            <a:endParaRPr lang="en-US" sz="1400" b="1" dirty="0"/>
          </a:p>
          <a:p>
            <a:pPr eaLnBrk="0" hangingPunct="0"/>
            <a:r>
              <a:rPr lang="en-US" sz="1400" b="1" dirty="0"/>
              <a:t>IV – </a:t>
            </a:r>
            <a:r>
              <a:rPr lang="ru-RU" sz="1400" b="1" dirty="0" smtClean="0"/>
              <a:t>24,60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V –</a:t>
            </a:r>
            <a:r>
              <a:rPr lang="ru-RU" sz="1400" b="1" dirty="0"/>
              <a:t> </a:t>
            </a:r>
            <a:r>
              <a:rPr lang="ru-RU" sz="1400" b="1" dirty="0" smtClean="0"/>
              <a:t>24,30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VI</a:t>
            </a:r>
            <a:r>
              <a:rPr lang="ru-RU" sz="1400" b="1" dirty="0"/>
              <a:t> – </a:t>
            </a:r>
            <a:r>
              <a:rPr lang="ru-RU" sz="1400" b="1" dirty="0" smtClean="0"/>
              <a:t>24,00 – 2</a:t>
            </a:r>
          </a:p>
          <a:p>
            <a:pPr eaLnBrk="0" hangingPunct="0"/>
            <a:r>
              <a:rPr lang="en-US" sz="1400" b="1" dirty="0" smtClean="0"/>
              <a:t>VII</a:t>
            </a:r>
            <a:r>
              <a:rPr lang="ru-RU" sz="1400" b="1" dirty="0" smtClean="0"/>
              <a:t> – 23,65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VIII</a:t>
            </a:r>
            <a:r>
              <a:rPr lang="ru-RU" sz="1400" b="1" dirty="0" smtClean="0">
                <a:solidFill>
                  <a:srgbClr val="00CC00"/>
                </a:solidFill>
              </a:rPr>
              <a:t> </a:t>
            </a:r>
            <a:r>
              <a:rPr lang="ru-RU" sz="1400" b="1" dirty="0">
                <a:solidFill>
                  <a:srgbClr val="00CC00"/>
                </a:solidFill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</a:rPr>
              <a:t>23,50 – 2(РТ)</a:t>
            </a:r>
          </a:p>
          <a:p>
            <a:pPr eaLnBrk="0" hangingPunct="0"/>
            <a:r>
              <a:rPr lang="en-US" sz="1400" b="1" dirty="0" smtClean="0"/>
              <a:t>IX</a:t>
            </a:r>
            <a:r>
              <a:rPr lang="ru-RU" sz="1400" b="1" dirty="0" smtClean="0"/>
              <a:t> – 23,39 – 1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357290" y="0"/>
          <a:ext cx="7786710" cy="6357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468313" y="188913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дизельное топливо </a:t>
            </a:r>
            <a:r>
              <a:rPr lang="ru-RU" sz="1800" b="1" dirty="0" smtClean="0"/>
              <a:t>(летнее</a:t>
            </a:r>
            <a:r>
              <a:rPr lang="ru-RU" sz="1800" b="1" dirty="0"/>
              <a:t>)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28 апреля 2011 </a:t>
            </a:r>
            <a:r>
              <a:rPr lang="ru-RU" sz="1800" b="1" dirty="0"/>
              <a:t>г.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 rot="-5400000">
            <a:off x="775469" y="3725069"/>
            <a:ext cx="896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14546" y="1428736"/>
            <a:ext cx="31109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24,30 </a:t>
            </a:r>
            <a:r>
              <a:rPr lang="ru-RU" sz="1600" b="1" dirty="0"/>
              <a:t>руб./литр</a:t>
            </a:r>
            <a:r>
              <a:rPr lang="ru-RU" sz="1800" b="1" dirty="0"/>
              <a:t>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596" y="6143644"/>
          <a:ext cx="7572428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3786214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Республике Татарстан на 70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Пензе на 50 коп.;</a:t>
                      </a:r>
                      <a:endParaRPr lang="ru-RU" sz="13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Ульяновске и Самаре на 80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Саратове на 85 коп.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2844" y="5857892"/>
            <a:ext cx="90011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За период с  19 по 28 апреля 2011г. произошло повышение розничных цен на дизельное топливо (летнее) в 5 регионах ПФО:</a:t>
            </a:r>
          </a:p>
          <a:p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785918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5742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+0,80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488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+0,70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7554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+0,85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7620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+0,80</a:t>
            </a:r>
            <a:endParaRPr lang="ru-RU" sz="1400" b="1" dirty="0">
              <a:solidFill>
                <a:srgbClr val="551A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357290" y="0"/>
          <a:ext cx="7786710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68313" y="188913"/>
            <a:ext cx="86756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автомобильный бензин Премиум-95 (АИ-95) 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02 мая 2011 </a:t>
            </a:r>
            <a:r>
              <a:rPr lang="ru-RU" sz="1800" b="1" dirty="0"/>
              <a:t>г.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1357298"/>
            <a:ext cx="205105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 smtClean="0"/>
              <a:t>I</a:t>
            </a:r>
            <a:r>
              <a:rPr lang="ru-RU" sz="1400" b="1" dirty="0" smtClean="0"/>
              <a:t> – 27,80 – 1</a:t>
            </a:r>
          </a:p>
          <a:p>
            <a:pPr eaLnBrk="0" hangingPunct="0"/>
            <a:r>
              <a:rPr lang="en-US" sz="1400" b="1" dirty="0" smtClean="0"/>
              <a:t>II </a:t>
            </a:r>
            <a:r>
              <a:rPr lang="en-US" sz="1400" b="1" dirty="0"/>
              <a:t>– </a:t>
            </a:r>
            <a:r>
              <a:rPr lang="ru-RU" sz="1400" b="1" dirty="0" smtClean="0"/>
              <a:t>26,75 – 1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III </a:t>
            </a:r>
            <a:r>
              <a:rPr lang="en-US" sz="1400" b="1" dirty="0"/>
              <a:t>– </a:t>
            </a:r>
            <a:r>
              <a:rPr lang="ru-RU" sz="1400" b="1" dirty="0" smtClean="0"/>
              <a:t>26,70 – 1</a:t>
            </a:r>
            <a:endParaRPr lang="en-US" sz="1400" b="1" dirty="0"/>
          </a:p>
          <a:p>
            <a:pPr eaLnBrk="0" hangingPunct="0"/>
            <a:r>
              <a:rPr lang="en-US" sz="1400" b="1" dirty="0" smtClean="0"/>
              <a:t>IV </a:t>
            </a:r>
            <a:r>
              <a:rPr lang="en-US" sz="1400" b="1" dirty="0"/>
              <a:t>– </a:t>
            </a:r>
            <a:r>
              <a:rPr lang="ru-RU" sz="1400" b="1" dirty="0" smtClean="0"/>
              <a:t>26,60 – 1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V</a:t>
            </a:r>
            <a:r>
              <a:rPr lang="ru-RU" sz="1400" b="1" dirty="0" smtClean="0"/>
              <a:t> </a:t>
            </a:r>
            <a:r>
              <a:rPr lang="ru-RU" sz="1400" b="1" dirty="0"/>
              <a:t>– </a:t>
            </a:r>
            <a:r>
              <a:rPr lang="ru-RU" sz="1400" b="1" dirty="0" smtClean="0"/>
              <a:t>26,30 – 1</a:t>
            </a:r>
            <a:endParaRPr lang="en-US" sz="1400" b="1" dirty="0"/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VI </a:t>
            </a:r>
            <a:r>
              <a:rPr lang="en-US" sz="1400" b="1" dirty="0">
                <a:solidFill>
                  <a:srgbClr val="00CC00"/>
                </a:solidFill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</a:rPr>
              <a:t>26,00 – 2 (РТ)</a:t>
            </a:r>
            <a:endParaRPr lang="ru-RU" sz="1400" b="1" dirty="0">
              <a:solidFill>
                <a:srgbClr val="00CC00"/>
              </a:solidFill>
            </a:endParaRPr>
          </a:p>
          <a:p>
            <a:pPr eaLnBrk="0" hangingPunct="0"/>
            <a:r>
              <a:rPr lang="en-US" sz="1400" b="1" dirty="0" smtClean="0"/>
              <a:t>VII </a:t>
            </a:r>
            <a:r>
              <a:rPr lang="en-US" sz="1400" b="1" dirty="0"/>
              <a:t>– </a:t>
            </a:r>
            <a:r>
              <a:rPr lang="ru-RU" sz="1400" b="1" dirty="0" smtClean="0"/>
              <a:t>25,50 – 2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VIII </a:t>
            </a:r>
            <a:r>
              <a:rPr lang="en-US" sz="1400" b="1" dirty="0"/>
              <a:t>– </a:t>
            </a:r>
            <a:r>
              <a:rPr lang="ru-RU" sz="1400" b="1" dirty="0" smtClean="0"/>
              <a:t>25,40 – 1</a:t>
            </a:r>
            <a:endParaRPr lang="en-US" sz="1400" b="1" dirty="0"/>
          </a:p>
          <a:p>
            <a:pPr eaLnBrk="0" hangingPunct="0"/>
            <a:r>
              <a:rPr lang="en-US" sz="1400" b="1" dirty="0" smtClean="0"/>
              <a:t>IX </a:t>
            </a:r>
            <a:r>
              <a:rPr lang="en-US" sz="1400" b="1" dirty="0"/>
              <a:t>– </a:t>
            </a:r>
            <a:r>
              <a:rPr lang="ru-RU" sz="1400" b="1" dirty="0" smtClean="0"/>
              <a:t>25,30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– 25,25 – 1</a:t>
            </a:r>
            <a:endParaRPr lang="en-US" sz="1400" b="1" dirty="0" smtClean="0"/>
          </a:p>
          <a:p>
            <a:pPr eaLnBrk="0" hangingPunct="0"/>
            <a:r>
              <a:rPr lang="en-US" sz="1400" b="1" dirty="0" smtClean="0"/>
              <a:t>XI</a:t>
            </a:r>
            <a:r>
              <a:rPr lang="ru-RU" sz="1400" b="1" dirty="0" smtClean="0"/>
              <a:t> – 25,00 – 2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 rot="-5400000">
            <a:off x="989784" y="4153696"/>
            <a:ext cx="896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214546" y="1428736"/>
            <a:ext cx="31045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25,95 </a:t>
            </a:r>
            <a:r>
              <a:rPr lang="ru-RU" sz="1600" b="1" dirty="0"/>
              <a:t>руб./литр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57620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6050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57686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57752" y="928670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FF"/>
                </a:solidFill>
              </a:rPr>
              <a:t>- 0,50</a:t>
            </a:r>
            <a:endParaRPr lang="ru-RU" sz="1400" b="1" dirty="0">
              <a:solidFill>
                <a:srgbClr val="FF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57818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2932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+0,90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00892" y="928670"/>
            <a:ext cx="591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00958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44156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+1,80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14480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14546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4282" y="5786454"/>
            <a:ext cx="892971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1. За период с 28 апреля по 02 мая 2011г. произошло повышение розничных цен на автобензин АИ-95 в 10 регионах ПФО:</a:t>
            </a: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428596" y="6000768"/>
          <a:ext cx="8501122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7767"/>
                <a:gridCol w="2927273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Республике Татарстан на 90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Перми на 10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Пензе на 11 коп.;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в Самаре на 20 коп.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;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Ижевске и Кирове 30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Уфе и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Оренбурге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на 35 коп.; 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Чебоксарах на 50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Нижнем Новгороде на 1,80 р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уб.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14282" y="6565612"/>
            <a:ext cx="892971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2. За период с 28 апреля по 02 мая 2011г. произошло снижение розничных цен на автобензин АИ-95 в  Саранске на 50 коп.</a:t>
            </a:r>
          </a:p>
        </p:txBody>
      </p:sp>
      <p:sp>
        <p:nvSpPr>
          <p:cNvPr id="25" name="TextBox 21"/>
          <p:cNvSpPr txBox="1"/>
          <p:nvPr/>
        </p:nvSpPr>
        <p:spPr bwMode="white">
          <a:xfrm>
            <a:off x="357158" y="928670"/>
            <a:ext cx="1461297" cy="30777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551ACC"/>
                </a:solidFill>
              </a:rPr>
              <a:t>Изменение цен:</a:t>
            </a:r>
            <a:endParaRPr lang="ru-RU" sz="1400" b="1" dirty="0">
              <a:solidFill>
                <a:srgbClr val="551A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0" y="1428736"/>
            <a:ext cx="183515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/>
              <a:t>I – </a:t>
            </a:r>
            <a:r>
              <a:rPr lang="en-US" sz="1400" b="1" dirty="0" smtClean="0"/>
              <a:t>2</a:t>
            </a:r>
            <a:r>
              <a:rPr lang="ru-RU" sz="1400" b="1" dirty="0" smtClean="0"/>
              <a:t>6,80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II – </a:t>
            </a:r>
            <a:r>
              <a:rPr lang="ru-RU" sz="1400" b="1" dirty="0" smtClean="0"/>
              <a:t>25,70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III – </a:t>
            </a:r>
            <a:r>
              <a:rPr lang="ru-RU" sz="1400" b="1" dirty="0" smtClean="0"/>
              <a:t>24,50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IV – </a:t>
            </a:r>
            <a:r>
              <a:rPr lang="ru-RU" sz="1400" b="1" dirty="0" smtClean="0"/>
              <a:t>24,20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V – </a:t>
            </a:r>
            <a:r>
              <a:rPr lang="ru-RU" sz="1400" b="1" dirty="0" smtClean="0"/>
              <a:t>24,05 – 1</a:t>
            </a:r>
            <a:endParaRPr lang="en-US" sz="1400" b="1" dirty="0"/>
          </a:p>
          <a:p>
            <a:pPr eaLnBrk="0" hangingPunct="0"/>
            <a:r>
              <a:rPr lang="en-US" sz="1400" b="1" dirty="0"/>
              <a:t>VI – </a:t>
            </a:r>
            <a:r>
              <a:rPr lang="ru-RU" sz="1400" b="1" dirty="0" smtClean="0"/>
              <a:t>23,80 – 2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VII – </a:t>
            </a:r>
            <a:r>
              <a:rPr lang="ru-RU" sz="1400" b="1" dirty="0" smtClean="0">
                <a:solidFill>
                  <a:srgbClr val="00CC00"/>
                </a:solidFill>
              </a:rPr>
              <a:t>23,70 – 1 (РТ)</a:t>
            </a:r>
          </a:p>
          <a:p>
            <a:pPr eaLnBrk="0" hangingPunct="0"/>
            <a:r>
              <a:rPr lang="en-US" sz="1400" b="1" dirty="0" smtClean="0"/>
              <a:t>VIII</a:t>
            </a:r>
            <a:r>
              <a:rPr lang="ru-RU" sz="1400" b="1" dirty="0" smtClean="0"/>
              <a:t> </a:t>
            </a:r>
            <a:r>
              <a:rPr lang="ru-RU" sz="1400" b="1" dirty="0"/>
              <a:t>– </a:t>
            </a:r>
            <a:r>
              <a:rPr lang="ru-RU" sz="1400" b="1" dirty="0" smtClean="0"/>
              <a:t>23,50 – 3</a:t>
            </a:r>
            <a:endParaRPr lang="ru-RU" sz="1400" b="1" dirty="0"/>
          </a:p>
          <a:p>
            <a:pPr eaLnBrk="0" hangingPunct="0"/>
            <a:r>
              <a:rPr lang="en-US" sz="1400" b="1" dirty="0"/>
              <a:t>IX</a:t>
            </a:r>
            <a:r>
              <a:rPr lang="ru-RU" sz="1400" b="1" dirty="0"/>
              <a:t> – </a:t>
            </a:r>
            <a:r>
              <a:rPr lang="ru-RU" sz="1400" b="1" dirty="0" smtClean="0"/>
              <a:t>23,35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– 23,10 – 2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357290" y="0"/>
          <a:ext cx="7786710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468313" y="188913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автомобильный бензин Регуляр</a:t>
            </a:r>
            <a:r>
              <a:rPr lang="en-US" sz="1800" b="1" dirty="0"/>
              <a:t>-92 </a:t>
            </a:r>
            <a:r>
              <a:rPr lang="ru-RU" sz="1800" b="1" dirty="0"/>
              <a:t>(АИ-92) 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02 мая 2011 </a:t>
            </a:r>
            <a:r>
              <a:rPr lang="ru-RU" sz="1800" b="1" dirty="0"/>
              <a:t>г.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 rot="-5400000">
            <a:off x="846908" y="4225134"/>
            <a:ext cx="896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285984" y="1428736"/>
            <a:ext cx="31045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24,00 </a:t>
            </a:r>
            <a:r>
              <a:rPr lang="ru-RU" sz="1600" b="1" dirty="0"/>
              <a:t>руб./литр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4282" y="5786454"/>
            <a:ext cx="892971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1. За период с 28 апреля по 02 мая 2011г. произошло повышение розничных цен на автобензин АИ-92 в 10 регионах ПФО: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14546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86050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86116" y="928670"/>
            <a:ext cx="591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5775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+0,70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29256" y="928670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+1,0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29322" y="928670"/>
            <a:ext cx="6030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FF"/>
                </a:solidFill>
              </a:rPr>
              <a:t>- 0,10</a:t>
            </a:r>
            <a:endParaRPr lang="ru-RU" sz="1400" b="1" dirty="0">
              <a:solidFill>
                <a:srgbClr val="FF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0089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72462" y="928670"/>
            <a:ext cx="601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+1,20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542553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+2,50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14480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+0,40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8618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428596" y="6000768"/>
          <a:ext cx="8501122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7767"/>
                <a:gridCol w="2927273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Республике Татарстан на 70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Пензе на 11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Перми на 20 коп.;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в Уфе и Оренбурге на 35 коп.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;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Кирове 40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Чебоксарах на 50 коп.; 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Ижевске на 1,0 руб.;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Самаре на 1,20 руб.;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Нижнем Новгороде на 2,50 р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уб.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14282" y="6565612"/>
            <a:ext cx="892971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2. За период с 28 апреля по 02 мая 2011г. произошло снижение розничных цен на автобензин АИ-92 в  Саранске на 10 коп.</a:t>
            </a:r>
          </a:p>
        </p:txBody>
      </p:sp>
      <p:sp>
        <p:nvSpPr>
          <p:cNvPr id="25" name="TextBox 21"/>
          <p:cNvSpPr txBox="1"/>
          <p:nvPr/>
        </p:nvSpPr>
        <p:spPr bwMode="white">
          <a:xfrm>
            <a:off x="357158" y="928670"/>
            <a:ext cx="1461297" cy="30777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551ACC"/>
                </a:solidFill>
              </a:rPr>
              <a:t>Изменение цен:</a:t>
            </a:r>
            <a:endParaRPr lang="ru-RU" sz="1400" b="1" dirty="0">
              <a:solidFill>
                <a:srgbClr val="551A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2"/>
          <p:cNvSpPr txBox="1">
            <a:spLocks noChangeArrowheads="1"/>
          </p:cNvSpPr>
          <p:nvPr/>
        </p:nvSpPr>
        <p:spPr bwMode="auto">
          <a:xfrm>
            <a:off x="0" y="1214422"/>
            <a:ext cx="178591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/>
              <a:t>I – </a:t>
            </a:r>
            <a:r>
              <a:rPr lang="ru-RU" sz="1400" b="1" dirty="0" smtClean="0"/>
              <a:t>24,60 </a:t>
            </a:r>
            <a:r>
              <a:rPr lang="ru-RU" sz="1400" b="1" dirty="0"/>
              <a:t>– 1</a:t>
            </a:r>
          </a:p>
          <a:p>
            <a:pPr eaLnBrk="0" hangingPunct="0"/>
            <a:r>
              <a:rPr lang="en-US" sz="1400" b="1" dirty="0"/>
              <a:t>II – </a:t>
            </a:r>
            <a:r>
              <a:rPr lang="ru-RU" sz="1400" b="1" dirty="0" smtClean="0"/>
              <a:t>24,40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III – </a:t>
            </a:r>
            <a:r>
              <a:rPr lang="ru-RU" sz="1400" b="1" dirty="0" smtClean="0"/>
              <a:t>24,10 – 1</a:t>
            </a:r>
            <a:endParaRPr lang="en-US" sz="1400" b="1" dirty="0"/>
          </a:p>
          <a:p>
            <a:pPr eaLnBrk="0" hangingPunct="0"/>
            <a:r>
              <a:rPr lang="en-US" sz="1400" b="1" dirty="0"/>
              <a:t>IV – </a:t>
            </a:r>
            <a:r>
              <a:rPr lang="ru-RU" sz="1400" b="1" dirty="0" smtClean="0"/>
              <a:t>24,00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V – </a:t>
            </a:r>
            <a:r>
              <a:rPr lang="ru-RU" sz="1400" b="1" dirty="0" smtClean="0"/>
              <a:t>23,20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VI – </a:t>
            </a:r>
            <a:r>
              <a:rPr lang="ru-RU" sz="1400" b="1" dirty="0" smtClean="0"/>
              <a:t>22,90 – 1</a:t>
            </a:r>
            <a:endParaRPr lang="ru-RU" sz="1400" b="1" dirty="0"/>
          </a:p>
          <a:p>
            <a:pPr eaLnBrk="0" hangingPunct="0"/>
            <a:r>
              <a:rPr lang="en-US" sz="1400" b="1" dirty="0"/>
              <a:t>VII – </a:t>
            </a:r>
            <a:r>
              <a:rPr lang="ru-RU" sz="1400" b="1" dirty="0" smtClean="0"/>
              <a:t>22,70 – 2</a:t>
            </a:r>
            <a:endParaRPr lang="en-US" sz="1400" b="1" dirty="0"/>
          </a:p>
          <a:p>
            <a:pPr eaLnBrk="0" hangingPunct="0"/>
            <a:r>
              <a:rPr lang="en-US" sz="1400" b="1" dirty="0"/>
              <a:t>VIII – </a:t>
            </a:r>
            <a:r>
              <a:rPr lang="ru-RU" sz="1400" b="1" dirty="0" smtClean="0"/>
              <a:t>22,60 – 1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IX – </a:t>
            </a:r>
            <a:r>
              <a:rPr lang="ru-RU" sz="1400" b="1" dirty="0" smtClean="0">
                <a:solidFill>
                  <a:srgbClr val="00CC00"/>
                </a:solidFill>
              </a:rPr>
              <a:t>22,50 – 2 (РТ)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– 22,20 – 1</a:t>
            </a:r>
          </a:p>
          <a:p>
            <a:pPr eaLnBrk="0" hangingPunct="0"/>
            <a:r>
              <a:rPr lang="en-US" sz="1400" b="1" dirty="0" smtClean="0"/>
              <a:t>XI</a:t>
            </a:r>
            <a:r>
              <a:rPr lang="ru-RU" sz="1400" b="1" dirty="0" smtClean="0"/>
              <a:t> – 21,80 – 1 </a:t>
            </a:r>
          </a:p>
          <a:p>
            <a:pPr eaLnBrk="0" hangingPunct="0"/>
            <a:r>
              <a:rPr lang="en-US" sz="1400" b="1" dirty="0" smtClean="0"/>
              <a:t>XII</a:t>
            </a:r>
            <a:r>
              <a:rPr lang="ru-RU" sz="1400" b="1" dirty="0" smtClean="0"/>
              <a:t> – 21,00 – 1</a:t>
            </a:r>
          </a:p>
        </p:txBody>
      </p:sp>
      <p:graphicFrame>
        <p:nvGraphicFramePr>
          <p:cNvPr id="8" name="Object 0"/>
          <p:cNvGraphicFramePr>
            <a:graphicFrameLocks noChangeAspect="1"/>
          </p:cNvGraphicFramePr>
          <p:nvPr/>
        </p:nvGraphicFramePr>
        <p:xfrm>
          <a:off x="1428728" y="0"/>
          <a:ext cx="7715272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468313" y="188913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автомобильный бензин Нормаль-80 (А-76) 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02 мая 2011 </a:t>
            </a:r>
            <a:r>
              <a:rPr lang="ru-RU" sz="1800" b="1" dirty="0"/>
              <a:t>г.</a:t>
            </a: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 rot="-5400000">
            <a:off x="1062710" y="4009332"/>
            <a:ext cx="8969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2055" name="Text Box 37"/>
          <p:cNvSpPr txBox="1">
            <a:spLocks noChangeArrowheads="1"/>
          </p:cNvSpPr>
          <p:nvPr/>
        </p:nvSpPr>
        <p:spPr bwMode="auto">
          <a:xfrm>
            <a:off x="2214546" y="1428736"/>
            <a:ext cx="31109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22,95 </a:t>
            </a:r>
            <a:r>
              <a:rPr lang="ru-RU" sz="1600" b="1" dirty="0"/>
              <a:t>руб./литр</a:t>
            </a:r>
            <a:r>
              <a:rPr lang="ru-RU" sz="1800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844" y="5715016"/>
            <a:ext cx="900115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 1. За период с 28 апреля по 02 мая 2011г. произошло повышение розничных цен на автобензин А-76  в 6 регионах ПФО: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5984" y="857232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6050" y="857232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86182" y="857232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6248" y="857232"/>
            <a:ext cx="601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+0,40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57752" y="857232"/>
            <a:ext cx="591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57884" y="857232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57950" y="857232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FF"/>
                </a:solidFill>
              </a:rPr>
              <a:t>- 0,30</a:t>
            </a:r>
            <a:endParaRPr lang="ru-RU" sz="1400" b="1" dirty="0">
              <a:solidFill>
                <a:srgbClr val="FF00FF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428596" y="5929330"/>
          <a:ext cx="7572428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3786214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Республике Татарстан на 50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Оренбурге на 10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Пензе на 11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Ижевске на 30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Уфе на 35 коп.;</a:t>
                      </a:r>
                      <a:endParaRPr lang="ru-RU" sz="13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Кирове на 40 коп.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14282" y="6565612"/>
            <a:ext cx="892971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2. За период с 28 апреля по 02 мая 2011г. произошло снижение розничной цены на автобензин А-76  в Саранске на 30 коп.</a:t>
            </a:r>
          </a:p>
        </p:txBody>
      </p:sp>
      <p:sp>
        <p:nvSpPr>
          <p:cNvPr id="19" name="TextBox 21"/>
          <p:cNvSpPr txBox="1"/>
          <p:nvPr/>
        </p:nvSpPr>
        <p:spPr bwMode="white">
          <a:xfrm>
            <a:off x="785786" y="857232"/>
            <a:ext cx="1461297" cy="30777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551ACC"/>
                </a:solidFill>
              </a:rPr>
              <a:t>Изменение цен:</a:t>
            </a:r>
            <a:endParaRPr lang="ru-RU" sz="1400" b="1" dirty="0">
              <a:solidFill>
                <a:srgbClr val="551A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1571612"/>
            <a:ext cx="176371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/>
              <a:t>I –</a:t>
            </a:r>
            <a:r>
              <a:rPr lang="ru-RU" sz="1400" b="1" dirty="0"/>
              <a:t> </a:t>
            </a:r>
            <a:r>
              <a:rPr lang="ru-RU" sz="1400" b="1" dirty="0" smtClean="0"/>
              <a:t>25,30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II – </a:t>
            </a:r>
            <a:r>
              <a:rPr lang="ru-RU" sz="1400" b="1" dirty="0" smtClean="0"/>
              <a:t>25,00 </a:t>
            </a:r>
            <a:r>
              <a:rPr lang="ru-RU" sz="1400" b="1" dirty="0"/>
              <a:t>– </a:t>
            </a:r>
            <a:r>
              <a:rPr lang="ru-RU" sz="1400" b="1" dirty="0" smtClean="0"/>
              <a:t>2</a:t>
            </a:r>
            <a:endParaRPr lang="en-US" sz="1400" b="1" dirty="0"/>
          </a:p>
          <a:p>
            <a:pPr eaLnBrk="0" hangingPunct="0"/>
            <a:r>
              <a:rPr lang="en-US" sz="1400" b="1" dirty="0"/>
              <a:t>III – </a:t>
            </a:r>
            <a:r>
              <a:rPr lang="ru-RU" sz="1400" b="1" dirty="0" smtClean="0"/>
              <a:t>24,80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IV – </a:t>
            </a:r>
            <a:r>
              <a:rPr lang="ru-RU" sz="1400" b="1" dirty="0" smtClean="0"/>
              <a:t>24,65 </a:t>
            </a:r>
            <a:r>
              <a:rPr lang="ru-RU" sz="1400" b="1" dirty="0"/>
              <a:t>– </a:t>
            </a:r>
            <a:r>
              <a:rPr lang="ru-RU" sz="1400" b="1" dirty="0" smtClean="0"/>
              <a:t>2</a:t>
            </a:r>
            <a:endParaRPr lang="en-US" sz="1400" b="1" dirty="0"/>
          </a:p>
          <a:p>
            <a:pPr eaLnBrk="0" hangingPunct="0"/>
            <a:r>
              <a:rPr lang="en-US" sz="1400" b="1" dirty="0"/>
              <a:t>V –</a:t>
            </a:r>
            <a:r>
              <a:rPr lang="ru-RU" sz="1400" b="1" dirty="0"/>
              <a:t> </a:t>
            </a:r>
            <a:r>
              <a:rPr lang="ru-RU" sz="1400" b="1" dirty="0" smtClean="0"/>
              <a:t>24,60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VI</a:t>
            </a:r>
            <a:r>
              <a:rPr lang="ru-RU" sz="1400" b="1" dirty="0"/>
              <a:t> – </a:t>
            </a:r>
            <a:r>
              <a:rPr lang="ru-RU" sz="1400" b="1" dirty="0" smtClean="0"/>
              <a:t>24,50 – 1</a:t>
            </a:r>
          </a:p>
          <a:p>
            <a:pPr eaLnBrk="0" hangingPunct="0"/>
            <a:r>
              <a:rPr lang="en-US" sz="1400" b="1" dirty="0" smtClean="0"/>
              <a:t>VII</a:t>
            </a:r>
            <a:r>
              <a:rPr lang="ru-RU" sz="1400" b="1" dirty="0" smtClean="0"/>
              <a:t> – 24,30 – 1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VIII</a:t>
            </a:r>
            <a:r>
              <a:rPr lang="ru-RU" sz="1400" b="1" dirty="0" smtClean="0">
                <a:solidFill>
                  <a:srgbClr val="00CC00"/>
                </a:solidFill>
              </a:rPr>
              <a:t> </a:t>
            </a:r>
            <a:r>
              <a:rPr lang="ru-RU" sz="1400" b="1" dirty="0">
                <a:solidFill>
                  <a:srgbClr val="00CC00"/>
                </a:solidFill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</a:rPr>
              <a:t>24,00 – 2 (РТ)</a:t>
            </a:r>
          </a:p>
          <a:p>
            <a:pPr eaLnBrk="0" hangingPunct="0"/>
            <a:r>
              <a:rPr lang="en-US" sz="1400" b="1" dirty="0" smtClean="0"/>
              <a:t>IX</a:t>
            </a:r>
            <a:r>
              <a:rPr lang="ru-RU" sz="1400" b="1" dirty="0" smtClean="0"/>
              <a:t> – 23,65 – 1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– 23,50 – 2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357290" y="0"/>
          <a:ext cx="7786710" cy="6357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468313" y="188913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дизельное топливо </a:t>
            </a:r>
            <a:r>
              <a:rPr lang="ru-RU" sz="1800" b="1" dirty="0" smtClean="0"/>
              <a:t>(летнее</a:t>
            </a:r>
            <a:r>
              <a:rPr lang="ru-RU" sz="1800" b="1" dirty="0"/>
              <a:t>)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02 мая 2011 </a:t>
            </a:r>
            <a:r>
              <a:rPr lang="ru-RU" sz="1800" b="1" dirty="0"/>
              <a:t>г.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 rot="-5400000">
            <a:off x="918345" y="4153697"/>
            <a:ext cx="896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14546" y="1428736"/>
            <a:ext cx="31109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24,40 </a:t>
            </a:r>
            <a:r>
              <a:rPr lang="ru-RU" sz="1600" b="1" dirty="0"/>
              <a:t>руб./литр</a:t>
            </a:r>
            <a:r>
              <a:rPr lang="ru-RU" sz="1800" b="1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5857892"/>
            <a:ext cx="92868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spc="-20" dirty="0" smtClean="0"/>
              <a:t>1. За период с 28 апреля по 02 мая 2011г. произошло повышение розничных цен на дизельное топливо (летнее) в 3 регионах ПФО:</a:t>
            </a:r>
          </a:p>
          <a:p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714480" y="928670"/>
            <a:ext cx="591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00892" y="928670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FF"/>
                </a:solidFill>
              </a:rPr>
              <a:t>- 0,20</a:t>
            </a:r>
            <a:endParaRPr lang="ru-RU" sz="1400" b="1" dirty="0">
              <a:solidFill>
                <a:srgbClr val="FF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5775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8618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714348" y="6143644"/>
          <a:ext cx="7572428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3786214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Республике Татарстан и Самаре на 50 коп.;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Пензе на 11 коп.</a:t>
                      </a:r>
                      <a:endParaRPr lang="ru-RU" sz="13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Box 21"/>
          <p:cNvSpPr txBox="1"/>
          <p:nvPr/>
        </p:nvSpPr>
        <p:spPr bwMode="white">
          <a:xfrm>
            <a:off x="357158" y="928670"/>
            <a:ext cx="1461297" cy="30777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551ACC"/>
                </a:solidFill>
              </a:rPr>
              <a:t>Изменение цен: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6565612"/>
            <a:ext cx="9144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2. </a:t>
            </a:r>
            <a:r>
              <a:rPr lang="ru-RU" sz="1300" spc="-20" dirty="0" smtClean="0"/>
              <a:t>За период с 28 апреля по 02 мая 2011г. произошло снижение розничных цен на дизельное топливо (летнее) в  Ижевске на 20 коп.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2"/>
          <p:cNvSpPr txBox="1">
            <a:spLocks noChangeArrowheads="1"/>
          </p:cNvSpPr>
          <p:nvPr/>
        </p:nvSpPr>
        <p:spPr bwMode="auto">
          <a:xfrm>
            <a:off x="0" y="0"/>
            <a:ext cx="89646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</a:rPr>
              <a:t>Динамика изменения средних максимальных розничных цен на автобензин АИ-95 </a:t>
            </a:r>
          </a:p>
          <a:p>
            <a:pPr algn="ctr"/>
            <a:r>
              <a:rPr lang="ru-RU" sz="1800" b="1" dirty="0" smtClean="0">
                <a:latin typeface="Times New Roman" pitchFamily="18" charset="0"/>
              </a:rPr>
              <a:t>в Республике Татарстан и Приволжском Федеральном </a:t>
            </a:r>
            <a:r>
              <a:rPr lang="ru-RU" sz="1800" b="1" dirty="0" smtClean="0"/>
              <a:t>округе   </a:t>
            </a:r>
          </a:p>
          <a:p>
            <a:pPr algn="ctr"/>
            <a:r>
              <a:rPr lang="ru-RU" sz="1800" b="1" dirty="0" smtClean="0"/>
              <a:t>за 2010г. и 4 месяца 2011г.</a:t>
            </a: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274638" y="833438"/>
          <a:ext cx="8869362" cy="602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3"/>
          <p:cNvSpPr txBox="1">
            <a:spLocks noChangeArrowheads="1"/>
          </p:cNvSpPr>
          <p:nvPr/>
        </p:nvSpPr>
        <p:spPr bwMode="auto">
          <a:xfrm rot="-5400000">
            <a:off x="-564989" y="3227794"/>
            <a:ext cx="1733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/>
              <a:t>Розничная цена (руб./л)</a:t>
            </a:r>
          </a:p>
        </p:txBody>
      </p:sp>
      <p:sp>
        <p:nvSpPr>
          <p:cNvPr id="6" name="Прямоугольная выноска 5"/>
          <p:cNvSpPr/>
          <p:nvPr/>
        </p:nvSpPr>
        <p:spPr bwMode="auto">
          <a:xfrm flipH="1">
            <a:off x="1071538" y="2571744"/>
            <a:ext cx="1928826" cy="857256"/>
          </a:xfrm>
          <a:prstGeom prst="wedgeRectCallout">
            <a:avLst>
              <a:gd name="adj1" fmla="val -81342"/>
              <a:gd name="adj2" fmla="val 70811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Средняя  максимальная розничная цена на автобензин </a:t>
            </a:r>
          </a:p>
          <a:p>
            <a:pPr algn="ctr"/>
            <a:r>
              <a:rPr lang="ru-RU" sz="1200" dirty="0" smtClean="0"/>
              <a:t>АИ-95 по ПФО</a:t>
            </a:r>
            <a:endParaRPr lang="ru-RU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2"/>
          <p:cNvSpPr txBox="1">
            <a:spLocks noChangeArrowheads="1"/>
          </p:cNvSpPr>
          <p:nvPr/>
        </p:nvSpPr>
        <p:spPr bwMode="auto">
          <a:xfrm>
            <a:off x="0" y="0"/>
            <a:ext cx="89646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</a:rPr>
              <a:t>Динамика изменения средних максимальных розничных цен на автобензин АИ-92 </a:t>
            </a:r>
          </a:p>
          <a:p>
            <a:pPr algn="ctr"/>
            <a:r>
              <a:rPr lang="ru-RU" sz="1800" b="1" dirty="0" smtClean="0">
                <a:latin typeface="Times New Roman" pitchFamily="18" charset="0"/>
              </a:rPr>
              <a:t>в Республике Татарстан и Приволжском Федеральном округе   </a:t>
            </a:r>
          </a:p>
          <a:p>
            <a:pPr algn="ctr"/>
            <a:r>
              <a:rPr lang="ru-RU" sz="1800" b="1" dirty="0" smtClean="0"/>
              <a:t>за 2010г. и 4 месяца 2011г.</a:t>
            </a: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274638" y="833438"/>
          <a:ext cx="8869362" cy="602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3"/>
          <p:cNvSpPr txBox="1">
            <a:spLocks noChangeArrowheads="1"/>
          </p:cNvSpPr>
          <p:nvPr/>
        </p:nvSpPr>
        <p:spPr bwMode="auto">
          <a:xfrm rot="-5400000">
            <a:off x="-564989" y="3227794"/>
            <a:ext cx="1733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/>
              <a:t>Розничная цена (руб./л)</a:t>
            </a:r>
          </a:p>
        </p:txBody>
      </p:sp>
      <p:sp>
        <p:nvSpPr>
          <p:cNvPr id="6" name="Прямоугольная выноска 5"/>
          <p:cNvSpPr/>
          <p:nvPr/>
        </p:nvSpPr>
        <p:spPr bwMode="auto">
          <a:xfrm flipH="1">
            <a:off x="2357422" y="1428736"/>
            <a:ext cx="2071702" cy="857256"/>
          </a:xfrm>
          <a:prstGeom prst="wedgeRectCallout">
            <a:avLst>
              <a:gd name="adj1" fmla="val -85114"/>
              <a:gd name="adj2" fmla="val 51417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Средняя  максимальная розничная цена на автобензин </a:t>
            </a:r>
          </a:p>
          <a:p>
            <a:pPr algn="ctr"/>
            <a:r>
              <a:rPr lang="ru-RU" sz="1200" dirty="0" smtClean="0"/>
              <a:t>АИ-92 по ПФО</a:t>
            </a:r>
            <a:endParaRPr lang="ru-RU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2"/>
          <p:cNvSpPr txBox="1">
            <a:spLocks noChangeArrowheads="1"/>
          </p:cNvSpPr>
          <p:nvPr/>
        </p:nvSpPr>
        <p:spPr bwMode="auto">
          <a:xfrm>
            <a:off x="0" y="0"/>
            <a:ext cx="89646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</a:rPr>
              <a:t>Динамика изменения средних максимальных </a:t>
            </a:r>
            <a:r>
              <a:rPr lang="ru-RU" sz="1800" b="1" dirty="0">
                <a:latin typeface="Times New Roman" pitchFamily="18" charset="0"/>
              </a:rPr>
              <a:t>розничных цен на автобензин </a:t>
            </a:r>
            <a:r>
              <a:rPr lang="ru-RU" sz="1800" b="1" dirty="0" smtClean="0">
                <a:latin typeface="Times New Roman" pitchFamily="18" charset="0"/>
              </a:rPr>
              <a:t>А-76 </a:t>
            </a:r>
          </a:p>
          <a:p>
            <a:pPr algn="ctr"/>
            <a:r>
              <a:rPr lang="ru-RU" sz="1800" b="1" dirty="0" smtClean="0">
                <a:latin typeface="Times New Roman" pitchFamily="18" charset="0"/>
              </a:rPr>
              <a:t>в Республике Татарстан и Приволжском Федеральном округе </a:t>
            </a:r>
          </a:p>
          <a:p>
            <a:pPr algn="ctr"/>
            <a:r>
              <a:rPr lang="ru-RU" sz="1800" b="1" dirty="0" smtClean="0">
                <a:latin typeface="Times New Roman" pitchFamily="18" charset="0"/>
              </a:rPr>
              <a:t>за 2010г. и 4 месяца 2011г.</a:t>
            </a:r>
            <a:endParaRPr lang="ru-RU" sz="1800" b="1" dirty="0">
              <a:latin typeface="Times New Roman" pitchFamily="18" charset="0"/>
            </a:endParaRP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274638" y="833438"/>
          <a:ext cx="8869362" cy="602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3"/>
          <p:cNvSpPr txBox="1">
            <a:spLocks noChangeArrowheads="1"/>
          </p:cNvSpPr>
          <p:nvPr/>
        </p:nvSpPr>
        <p:spPr bwMode="auto">
          <a:xfrm rot="-5400000">
            <a:off x="-564989" y="3227794"/>
            <a:ext cx="1733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/>
              <a:t>Розничная цена (руб./л)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2"/>
          <p:cNvSpPr txBox="1">
            <a:spLocks noChangeArrowheads="1"/>
          </p:cNvSpPr>
          <p:nvPr/>
        </p:nvSpPr>
        <p:spPr bwMode="auto">
          <a:xfrm>
            <a:off x="0" y="0"/>
            <a:ext cx="89646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</a:rPr>
              <a:t>Динамика изменения средних максимальных розничных цен на дизельное топливо</a:t>
            </a:r>
          </a:p>
          <a:p>
            <a:pPr algn="ctr"/>
            <a:r>
              <a:rPr lang="ru-RU" sz="1800" b="1" dirty="0" smtClean="0">
                <a:latin typeface="Times New Roman" pitchFamily="18" charset="0"/>
              </a:rPr>
              <a:t>в Республике Татарстан и Приволжском Федеральном </a:t>
            </a:r>
            <a:r>
              <a:rPr lang="ru-RU" sz="1800" b="1" dirty="0" smtClean="0"/>
              <a:t>округе   </a:t>
            </a:r>
          </a:p>
          <a:p>
            <a:pPr algn="ctr"/>
            <a:r>
              <a:rPr lang="ru-RU" sz="1800" b="1" dirty="0" smtClean="0"/>
              <a:t>за 2010г. и 4 месяца 2011г.</a:t>
            </a: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274638" y="833438"/>
          <a:ext cx="8869362" cy="602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3"/>
          <p:cNvSpPr txBox="1">
            <a:spLocks noChangeArrowheads="1"/>
          </p:cNvSpPr>
          <p:nvPr/>
        </p:nvSpPr>
        <p:spPr bwMode="auto">
          <a:xfrm rot="-5400000">
            <a:off x="-564989" y="3227794"/>
            <a:ext cx="1733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/>
              <a:t>Розничная цена (руб./л)</a:t>
            </a:r>
          </a:p>
        </p:txBody>
      </p:sp>
      <p:sp>
        <p:nvSpPr>
          <p:cNvPr id="6" name="Прямоугольная выноска 5"/>
          <p:cNvSpPr/>
          <p:nvPr/>
        </p:nvSpPr>
        <p:spPr bwMode="auto">
          <a:xfrm flipH="1">
            <a:off x="4071934" y="2500306"/>
            <a:ext cx="1785950" cy="714380"/>
          </a:xfrm>
          <a:prstGeom prst="wedgeRectCallout">
            <a:avLst>
              <a:gd name="adj1" fmla="val -81342"/>
              <a:gd name="adj2" fmla="val 70811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Средняя  максимальная розничная цена на дизтопливо по ПФО</a:t>
            </a:r>
            <a:endParaRPr lang="ru-RU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43998" cy="1143000"/>
          </a:xfrm>
        </p:spPr>
        <p:txBody>
          <a:bodyPr/>
          <a:lstStyle/>
          <a:p>
            <a:r>
              <a:rPr lang="ru-RU" sz="2000" b="1" kern="10" dirty="0" smtClean="0"/>
              <a:t>Динамика изменения средних оптовых и средних розничных цен в Республике Татарстан на автобензин Премиум-95 (Аи-95) за период с 2008 г. и 4 месяца 2011 г.</a:t>
            </a:r>
            <a:br>
              <a:rPr lang="ru-RU" sz="2000" b="1" kern="10" dirty="0" smtClean="0"/>
            </a:br>
            <a:endParaRPr lang="ru-RU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0" y="620713"/>
          <a:ext cx="9036050" cy="623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ая выноска 3"/>
          <p:cNvSpPr/>
          <p:nvPr/>
        </p:nvSpPr>
        <p:spPr bwMode="auto">
          <a:xfrm flipH="1">
            <a:off x="4000496" y="1071546"/>
            <a:ext cx="2286016" cy="500066"/>
          </a:xfrm>
          <a:prstGeom prst="wedgeRectCallout">
            <a:avLst>
              <a:gd name="adj1" fmla="val -61313"/>
              <a:gd name="adj2" fmla="val 127673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Средняя розничная цена на автобензин АИ-95</a:t>
            </a:r>
            <a:endParaRPr lang="ru-RU" sz="1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z="2000" b="1" kern="10" dirty="0" smtClean="0"/>
              <a:t>Динамика изменения средних оптовых и средних розничных цен в Республике Татарстан на автобензин Регуляр -92 (Аи-92) </a:t>
            </a:r>
            <a:br>
              <a:rPr lang="ru-RU" sz="2000" b="1" kern="10" dirty="0" smtClean="0"/>
            </a:br>
            <a:r>
              <a:rPr lang="ru-RU" sz="2000" b="1" kern="10" dirty="0" smtClean="0"/>
              <a:t>за период с 2008 г. и 4 месяца 2011 г.</a:t>
            </a:r>
            <a:br>
              <a:rPr lang="ru-RU" sz="2000" b="1" kern="10" dirty="0" smtClean="0"/>
            </a:br>
            <a:endParaRPr lang="ru-RU" sz="2000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0" y="620713"/>
          <a:ext cx="9036050" cy="623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ая выноска 4"/>
          <p:cNvSpPr/>
          <p:nvPr/>
        </p:nvSpPr>
        <p:spPr bwMode="auto">
          <a:xfrm flipH="1">
            <a:off x="4000496" y="1071546"/>
            <a:ext cx="2286016" cy="500066"/>
          </a:xfrm>
          <a:prstGeom prst="wedgeRectCallout">
            <a:avLst>
              <a:gd name="adj1" fmla="val -61313"/>
              <a:gd name="adj2" fmla="val 127673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Средняя розничная цена на автобензин Аи-92</a:t>
            </a:r>
            <a:endParaRPr lang="ru-RU" sz="1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z="2000" b="1" kern="10" dirty="0" smtClean="0"/>
              <a:t>Динамика изменения средних оптовых и средних розничных цен в Республике Татарстан на автобензин Нормаль-80 (А-76) </a:t>
            </a:r>
            <a:br>
              <a:rPr lang="ru-RU" sz="2000" b="1" kern="10" dirty="0" smtClean="0"/>
            </a:br>
            <a:r>
              <a:rPr lang="ru-RU" sz="2000" b="1" kern="10" dirty="0" smtClean="0"/>
              <a:t>за период с 2008 г. и 4 месяца 2011 г.</a:t>
            </a:r>
            <a:br>
              <a:rPr lang="ru-RU" sz="2000" b="1" kern="10" dirty="0" smtClean="0"/>
            </a:br>
            <a:endParaRPr lang="ru-RU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0" y="620713"/>
          <a:ext cx="9036050" cy="623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ая выноска 3"/>
          <p:cNvSpPr/>
          <p:nvPr/>
        </p:nvSpPr>
        <p:spPr bwMode="auto">
          <a:xfrm flipH="1">
            <a:off x="4286248" y="1285860"/>
            <a:ext cx="2286016" cy="500066"/>
          </a:xfrm>
          <a:prstGeom prst="wedgeRectCallout">
            <a:avLst>
              <a:gd name="adj1" fmla="val -61313"/>
              <a:gd name="adj2" fmla="val 127673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Средняя розничная цена на автобензин А-76</a:t>
            </a:r>
            <a:endParaRPr lang="ru-RU" sz="1200" b="1" dirty="0"/>
          </a:p>
        </p:txBody>
      </p:sp>
      <p:sp>
        <p:nvSpPr>
          <p:cNvPr id="5" name="Прямоугольная выноска 4"/>
          <p:cNvSpPr/>
          <p:nvPr/>
        </p:nvSpPr>
        <p:spPr bwMode="auto">
          <a:xfrm flipH="1">
            <a:off x="5643570" y="3286124"/>
            <a:ext cx="2286016" cy="500066"/>
          </a:xfrm>
          <a:prstGeom prst="wedgeRectCallout">
            <a:avLst>
              <a:gd name="adj1" fmla="val 41543"/>
              <a:gd name="adj2" fmla="val -114552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Средняя оптовая цена на автобензин А-76</a:t>
            </a:r>
            <a:endParaRPr lang="ru-RU" sz="1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143000"/>
          </a:xfrm>
        </p:spPr>
        <p:txBody>
          <a:bodyPr/>
          <a:lstStyle/>
          <a:p>
            <a:r>
              <a:rPr lang="ru-RU" sz="2000" b="1" kern="10" dirty="0" smtClean="0"/>
              <a:t>Динамика изменения средних оптовых и средних розничных цен в Республике Татарстан на дизельное топливо </a:t>
            </a:r>
            <a:br>
              <a:rPr lang="ru-RU" sz="2000" b="1" kern="10" dirty="0" smtClean="0"/>
            </a:br>
            <a:r>
              <a:rPr lang="ru-RU" sz="2000" b="1" kern="10" dirty="0" smtClean="0"/>
              <a:t>за период с 2008 г. и 4 месяца 2011 г.</a:t>
            </a:r>
            <a:br>
              <a:rPr lang="ru-RU" sz="2000" b="1" kern="10" dirty="0" smtClean="0"/>
            </a:br>
            <a:endParaRPr lang="ru-RU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0" y="620713"/>
          <a:ext cx="9036050" cy="623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ая выноска 3"/>
          <p:cNvSpPr/>
          <p:nvPr/>
        </p:nvSpPr>
        <p:spPr bwMode="auto">
          <a:xfrm flipH="1">
            <a:off x="4643438" y="1643050"/>
            <a:ext cx="2286016" cy="500066"/>
          </a:xfrm>
          <a:prstGeom prst="wedgeRectCallout">
            <a:avLst>
              <a:gd name="adj1" fmla="val -61313"/>
              <a:gd name="adj2" fmla="val 127673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Средняя розничная цена на дизельное топливо</a:t>
            </a:r>
            <a:endParaRPr lang="ru-RU" sz="1200" b="1" dirty="0"/>
          </a:p>
        </p:txBody>
      </p:sp>
      <p:sp>
        <p:nvSpPr>
          <p:cNvPr id="5" name="Прямоугольная выноска 4"/>
          <p:cNvSpPr/>
          <p:nvPr/>
        </p:nvSpPr>
        <p:spPr bwMode="auto">
          <a:xfrm flipH="1">
            <a:off x="6215074" y="3929066"/>
            <a:ext cx="2286016" cy="500066"/>
          </a:xfrm>
          <a:prstGeom prst="wedgeRectCallout">
            <a:avLst>
              <a:gd name="adj1" fmla="val 50375"/>
              <a:gd name="adj2" fmla="val -138299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Средняя оптовая цена на дизельное топливо</a:t>
            </a:r>
            <a:endParaRPr lang="ru-RU" sz="1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овая презентация">
  <a:themeElements>
    <a:clrScheme name="Новая презентаци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Новая презентация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Новая презентация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Новая презентация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Office\Шаблоны\Новая презентация.pot</Template>
  <TotalTime>10117</TotalTime>
  <Words>1949</Words>
  <Application>Microsoft Office PowerPoint</Application>
  <PresentationFormat>Экран (4:3)</PresentationFormat>
  <Paragraphs>391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Новая презентация</vt:lpstr>
      <vt:lpstr>«О текущей и перспективной ситуации на рынке нефтепродуктообеспечения в Республике Татарстан»</vt:lpstr>
      <vt:lpstr>Слайд 2</vt:lpstr>
      <vt:lpstr>Слайд 3</vt:lpstr>
      <vt:lpstr>Слайд 4</vt:lpstr>
      <vt:lpstr>Слайд 5</vt:lpstr>
      <vt:lpstr>Динамика изменения средних оптовых и средних розничных цен в Республике Татарстан на автобензин Премиум-95 (Аи-95) за период с 2008 г. и 4 месяца 2011 г. </vt:lpstr>
      <vt:lpstr>Динамика изменения средних оптовых и средних розничных цен в Республике Татарстан на автобензин Регуляр -92 (Аи-92)  за период с 2008 г. и 4 месяца 2011 г. </vt:lpstr>
      <vt:lpstr>Динамика изменения средних оптовых и средних розничных цен в Республике Татарстан на автобензин Нормаль-80 (А-76)  за период с 2008 г. и 4 месяца 2011 г. </vt:lpstr>
      <vt:lpstr>Динамика изменения средних оптовых и средних розничных цен в Республике Татарстан на дизельное топливо  за период с 2008 г. и 4 месяца 2011 г.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ТатГЭН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Юрист</dc:creator>
  <cp:lastModifiedBy>Купридо</cp:lastModifiedBy>
  <cp:revision>872</cp:revision>
  <cp:lastPrinted>2007-12-13T14:25:13Z</cp:lastPrinted>
  <dcterms:created xsi:type="dcterms:W3CDTF">2007-12-21T10:05:56Z</dcterms:created>
  <dcterms:modified xsi:type="dcterms:W3CDTF">2011-05-03T07:00:52Z</dcterms:modified>
</cp:coreProperties>
</file>