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6" r:id="rId4"/>
    <p:sldId id="260" r:id="rId5"/>
    <p:sldId id="263" r:id="rId6"/>
    <p:sldId id="265" r:id="rId7"/>
    <p:sldId id="262" r:id="rId8"/>
    <p:sldId id="269" r:id="rId9"/>
    <p:sldId id="268" r:id="rId10"/>
    <p:sldId id="270" r:id="rId11"/>
  </p:sldIdLst>
  <p:sldSz cx="9144000" cy="6858000" type="screen4x3"/>
  <p:notesSz cx="6858000" cy="91440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71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2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tetrraodon\AppData\Local\Microsoft\Windows\Temporary%20Internet%20Files\Content.Outlook\K2PUJ7FB\&#1084;&#1091;&#1085;&#1080;&#1094;&#1080;&#1087;%20&#1091;&#1095;&#1072;&#1089;&#1090;&#1085;&#1080;&#1082;&#1080;%20&#1085;&#1072;%2018%20&#1086;&#1082;&#1090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etrraodon\AppData\Local\Microsoft\Windows\Temporary%20Internet%20Files\Content.Outlook\K2PUJ7FB\&#1084;&#1091;&#1085;&#1080;&#1094;&#1080;&#1087;%20&#1091;&#1095;&#1072;&#1089;&#1090;&#1085;&#1080;&#1082;&#1080;%20&#1085;&#1072;%2018%20&#1086;&#1082;&#1090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etrraodon\AppData\Local\Microsoft\Windows\Temporary%20Internet%20Files\Content.Outlook\K2PUJ7FB\&#1084;&#1091;&#1085;&#1080;&#1094;&#1080;&#1087;%20&#1079;&#1072;&#1082;&#1072;&#1079;&#1095;&#1080;&#1082;%20&#1080;%20&#1083;&#1086;&#1090;&#1099;%20&#1085;&#1072;%2018%20&#1086;&#1082;&#1090;&#1103;&#1073;&#1088;&#1103;%20201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3.6688648293963289E-2"/>
          <c:y val="1.3350297247463692E-2"/>
          <c:w val="0.94247801837270362"/>
          <c:h val="0.75045613773981679"/>
        </c:manualLayout>
      </c:layout>
      <c:lineChart>
        <c:grouping val="standard"/>
        <c:ser>
          <c:idx val="0"/>
          <c:order val="0"/>
          <c:cat>
            <c:strRef>
              <c:f>'Лист1 (2)'!$B$7:$B$49</c:f>
              <c:strCache>
                <c:ptCount val="43"/>
                <c:pt idx="0">
                  <c:v>Нижнекамский</c:v>
                </c:pt>
                <c:pt idx="1">
                  <c:v>Альметьевский</c:v>
                </c:pt>
                <c:pt idx="2">
                  <c:v>Чистопольский</c:v>
                </c:pt>
                <c:pt idx="3">
                  <c:v>Нурлатский</c:v>
                </c:pt>
                <c:pt idx="4">
                  <c:v>Зеленодольский</c:v>
                </c:pt>
                <c:pt idx="5">
                  <c:v>Высокогорский</c:v>
                </c:pt>
                <c:pt idx="6">
                  <c:v>Елабужский</c:v>
                </c:pt>
                <c:pt idx="7">
                  <c:v>Бугульминский</c:v>
                </c:pt>
                <c:pt idx="8">
                  <c:v>Сабинский</c:v>
                </c:pt>
                <c:pt idx="9">
                  <c:v>Тукаевский</c:v>
                </c:pt>
                <c:pt idx="10">
                  <c:v>Лениногорский</c:v>
                </c:pt>
                <c:pt idx="11">
                  <c:v>Буинский</c:v>
                </c:pt>
                <c:pt idx="12">
                  <c:v>Мензелинский</c:v>
                </c:pt>
                <c:pt idx="13">
                  <c:v>Агрызский </c:v>
                </c:pt>
                <c:pt idx="14">
                  <c:v>Арский</c:v>
                </c:pt>
                <c:pt idx="15">
                  <c:v>Алексеевский</c:v>
                </c:pt>
                <c:pt idx="16">
                  <c:v>Заинский</c:v>
                </c:pt>
                <c:pt idx="17">
                  <c:v>Лаишевский</c:v>
                </c:pt>
                <c:pt idx="18">
                  <c:v>Азнакаевский</c:v>
                </c:pt>
                <c:pt idx="19">
                  <c:v>Балтасинский</c:v>
                </c:pt>
                <c:pt idx="20">
                  <c:v>Кайбицкий</c:v>
                </c:pt>
                <c:pt idx="21">
                  <c:v>Муслюмовский</c:v>
                </c:pt>
                <c:pt idx="22">
                  <c:v>Новошешминский</c:v>
                </c:pt>
                <c:pt idx="23">
                  <c:v>Аксубаевский</c:v>
                </c:pt>
                <c:pt idx="24">
                  <c:v>Кукморский</c:v>
                </c:pt>
                <c:pt idx="25">
                  <c:v>Мамадышский</c:v>
                </c:pt>
                <c:pt idx="26">
                  <c:v>Актанышский</c:v>
                </c:pt>
                <c:pt idx="27">
                  <c:v>Дрожжановский</c:v>
                </c:pt>
                <c:pt idx="28">
                  <c:v>Менделеевский</c:v>
                </c:pt>
                <c:pt idx="29">
                  <c:v>Сармановский</c:v>
                </c:pt>
                <c:pt idx="30">
                  <c:v>Рыбнослободский</c:v>
                </c:pt>
                <c:pt idx="31">
                  <c:v>Спасский</c:v>
                </c:pt>
                <c:pt idx="32">
                  <c:v>Тетюшский</c:v>
                </c:pt>
                <c:pt idx="33">
                  <c:v>Тюлячинский</c:v>
                </c:pt>
                <c:pt idx="34">
                  <c:v>Ютазинский</c:v>
                </c:pt>
                <c:pt idx="35">
                  <c:v>Апастовский</c:v>
                </c:pt>
                <c:pt idx="36">
                  <c:v>Бавлинский</c:v>
                </c:pt>
                <c:pt idx="37">
                  <c:v>Верхнеуслонский</c:v>
                </c:pt>
                <c:pt idx="38">
                  <c:v>Камско-Устьинский</c:v>
                </c:pt>
                <c:pt idx="39">
                  <c:v>Пестречинский</c:v>
                </c:pt>
                <c:pt idx="40">
                  <c:v>Черемшанский</c:v>
                </c:pt>
                <c:pt idx="41">
                  <c:v>Алькеевский</c:v>
                </c:pt>
                <c:pt idx="42">
                  <c:v>Атнинский</c:v>
                </c:pt>
              </c:strCache>
            </c:strRef>
          </c:cat>
          <c:val>
            <c:numRef>
              <c:f>'Лист1 (2)'!$C$7:$C$49</c:f>
              <c:numCache>
                <c:formatCode>General</c:formatCode>
                <c:ptCount val="43"/>
                <c:pt idx="0">
                  <c:v>40</c:v>
                </c:pt>
                <c:pt idx="1">
                  <c:v>36</c:v>
                </c:pt>
                <c:pt idx="2">
                  <c:v>27</c:v>
                </c:pt>
                <c:pt idx="3">
                  <c:v>25</c:v>
                </c:pt>
                <c:pt idx="4">
                  <c:v>24</c:v>
                </c:pt>
                <c:pt idx="5">
                  <c:v>22</c:v>
                </c:pt>
                <c:pt idx="6">
                  <c:v>22</c:v>
                </c:pt>
                <c:pt idx="7">
                  <c:v>19</c:v>
                </c:pt>
                <c:pt idx="8">
                  <c:v>19</c:v>
                </c:pt>
                <c:pt idx="9">
                  <c:v>18</c:v>
                </c:pt>
                <c:pt idx="10">
                  <c:v>17</c:v>
                </c:pt>
                <c:pt idx="11">
                  <c:v>14</c:v>
                </c:pt>
                <c:pt idx="12">
                  <c:v>13</c:v>
                </c:pt>
                <c:pt idx="13">
                  <c:v>12</c:v>
                </c:pt>
                <c:pt idx="14">
                  <c:v>11</c:v>
                </c:pt>
                <c:pt idx="15">
                  <c:v>10</c:v>
                </c:pt>
                <c:pt idx="16">
                  <c:v>9</c:v>
                </c:pt>
                <c:pt idx="17">
                  <c:v>9</c:v>
                </c:pt>
                <c:pt idx="18">
                  <c:v>8</c:v>
                </c:pt>
                <c:pt idx="19">
                  <c:v>8</c:v>
                </c:pt>
                <c:pt idx="20">
                  <c:v>8</c:v>
                </c:pt>
                <c:pt idx="21">
                  <c:v>7</c:v>
                </c:pt>
                <c:pt idx="22">
                  <c:v>7</c:v>
                </c:pt>
                <c:pt idx="23">
                  <c:v>6</c:v>
                </c:pt>
                <c:pt idx="24">
                  <c:v>6</c:v>
                </c:pt>
                <c:pt idx="25">
                  <c:v>6</c:v>
                </c:pt>
                <c:pt idx="26">
                  <c:v>5</c:v>
                </c:pt>
                <c:pt idx="27">
                  <c:v>5</c:v>
                </c:pt>
                <c:pt idx="28">
                  <c:v>5</c:v>
                </c:pt>
                <c:pt idx="29">
                  <c:v>5</c:v>
                </c:pt>
                <c:pt idx="30">
                  <c:v>4</c:v>
                </c:pt>
                <c:pt idx="31">
                  <c:v>4</c:v>
                </c:pt>
                <c:pt idx="32">
                  <c:v>4</c:v>
                </c:pt>
                <c:pt idx="33">
                  <c:v>4</c:v>
                </c:pt>
                <c:pt idx="34">
                  <c:v>4</c:v>
                </c:pt>
                <c:pt idx="35">
                  <c:v>3</c:v>
                </c:pt>
                <c:pt idx="36">
                  <c:v>3</c:v>
                </c:pt>
                <c:pt idx="37">
                  <c:v>3</c:v>
                </c:pt>
                <c:pt idx="38">
                  <c:v>3</c:v>
                </c:pt>
                <c:pt idx="39">
                  <c:v>3</c:v>
                </c:pt>
                <c:pt idx="40">
                  <c:v>3</c:v>
                </c:pt>
                <c:pt idx="41">
                  <c:v>2</c:v>
                </c:pt>
                <c:pt idx="42">
                  <c:v>0</c:v>
                </c:pt>
              </c:numCache>
            </c:numRef>
          </c:val>
        </c:ser>
        <c:dropLines/>
        <c:marker val="1"/>
        <c:axId val="40691968"/>
        <c:axId val="48551808"/>
      </c:lineChart>
      <c:catAx>
        <c:axId val="40691968"/>
        <c:scaling>
          <c:orientation val="minMax"/>
        </c:scaling>
        <c:axPos val="b"/>
        <c:majorTickMark val="none"/>
        <c:tickLblPos val="nextTo"/>
        <c:crossAx val="48551808"/>
        <c:crosses val="autoZero"/>
        <c:auto val="1"/>
        <c:lblAlgn val="ctr"/>
        <c:lblOffset val="100"/>
      </c:catAx>
      <c:valAx>
        <c:axId val="48551808"/>
        <c:scaling>
          <c:orientation val="minMax"/>
        </c:scaling>
        <c:axPos val="l"/>
        <c:majorGridlines/>
        <c:numFmt formatCode="General" sourceLinked="1"/>
        <c:tickLblPos val="nextTo"/>
        <c:crossAx val="40691968"/>
        <c:crosses val="autoZero"/>
        <c:crossBetween val="between"/>
      </c:valAx>
    </c:plotArea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4.2244203849518824E-2"/>
          <c:y val="2.459370382205156E-2"/>
          <c:w val="0.94247801837270362"/>
          <c:h val="0.7473219406215249"/>
        </c:manualLayout>
      </c:layout>
      <c:lineChart>
        <c:grouping val="standard"/>
        <c:ser>
          <c:idx val="0"/>
          <c:order val="0"/>
          <c:cat>
            <c:strRef>
              <c:f>Лист1!$B$7:$B$49</c:f>
              <c:strCache>
                <c:ptCount val="43"/>
                <c:pt idx="0">
                  <c:v>Нижнекамский</c:v>
                </c:pt>
                <c:pt idx="1">
                  <c:v>Чистопольский</c:v>
                </c:pt>
                <c:pt idx="2">
                  <c:v>Альметьевский</c:v>
                </c:pt>
                <c:pt idx="3">
                  <c:v>Зеленодольский</c:v>
                </c:pt>
                <c:pt idx="4">
                  <c:v>Буинский</c:v>
                </c:pt>
                <c:pt idx="5">
                  <c:v>Высокогорский</c:v>
                </c:pt>
                <c:pt idx="6">
                  <c:v>Елабужский</c:v>
                </c:pt>
                <c:pt idx="7">
                  <c:v>Бугульминский</c:v>
                </c:pt>
                <c:pt idx="8">
                  <c:v>Сабинский</c:v>
                </c:pt>
                <c:pt idx="9">
                  <c:v>Тукаевский</c:v>
                </c:pt>
                <c:pt idx="10">
                  <c:v>Лениногорский</c:v>
                </c:pt>
                <c:pt idx="11">
                  <c:v>Нурлатский</c:v>
                </c:pt>
                <c:pt idx="12">
                  <c:v>Агрызский </c:v>
                </c:pt>
                <c:pt idx="13">
                  <c:v>Алексеевский</c:v>
                </c:pt>
                <c:pt idx="14">
                  <c:v>Мамадышский</c:v>
                </c:pt>
                <c:pt idx="15">
                  <c:v>Мензелинский</c:v>
                </c:pt>
                <c:pt idx="16">
                  <c:v>Арский</c:v>
                </c:pt>
                <c:pt idx="17">
                  <c:v>Балтасинский</c:v>
                </c:pt>
                <c:pt idx="18">
                  <c:v>Азнакаевский</c:v>
                </c:pt>
                <c:pt idx="19">
                  <c:v>Бавлинский</c:v>
                </c:pt>
                <c:pt idx="20">
                  <c:v>Дрожжановский</c:v>
                </c:pt>
                <c:pt idx="21">
                  <c:v>Кайбицкий</c:v>
                </c:pt>
                <c:pt idx="22">
                  <c:v>Лаишевский</c:v>
                </c:pt>
                <c:pt idx="23">
                  <c:v>Муслюмовский</c:v>
                </c:pt>
                <c:pt idx="24">
                  <c:v>Аксубаевский</c:v>
                </c:pt>
                <c:pt idx="25">
                  <c:v>Актанышский</c:v>
                </c:pt>
                <c:pt idx="26">
                  <c:v>Алькеевский</c:v>
                </c:pt>
                <c:pt idx="27">
                  <c:v>Апастовский</c:v>
                </c:pt>
                <c:pt idx="28">
                  <c:v>Верхнеуслонский</c:v>
                </c:pt>
                <c:pt idx="29">
                  <c:v>Менделеевский</c:v>
                </c:pt>
                <c:pt idx="30">
                  <c:v>Новошешминский</c:v>
                </c:pt>
                <c:pt idx="31">
                  <c:v>Заинский</c:v>
                </c:pt>
                <c:pt idx="32">
                  <c:v>Рыбнослободский</c:v>
                </c:pt>
                <c:pt idx="33">
                  <c:v>Сармановский</c:v>
                </c:pt>
                <c:pt idx="34">
                  <c:v>Спасский</c:v>
                </c:pt>
                <c:pt idx="35">
                  <c:v>Тюлячинский</c:v>
                </c:pt>
                <c:pt idx="36">
                  <c:v>Камско-Устьинский</c:v>
                </c:pt>
                <c:pt idx="37">
                  <c:v>Кукморский</c:v>
                </c:pt>
                <c:pt idx="38">
                  <c:v>Пестречинский</c:v>
                </c:pt>
                <c:pt idx="39">
                  <c:v>Тетюшский</c:v>
                </c:pt>
                <c:pt idx="40">
                  <c:v>Черемшанский</c:v>
                </c:pt>
                <c:pt idx="41">
                  <c:v>Ютазинский</c:v>
                </c:pt>
                <c:pt idx="42">
                  <c:v>Атнинский</c:v>
                </c:pt>
              </c:strCache>
            </c:strRef>
          </c:cat>
          <c:val>
            <c:numRef>
              <c:f>Лист1!$C$7:$C$49</c:f>
              <c:numCache>
                <c:formatCode>General</c:formatCode>
                <c:ptCount val="43"/>
                <c:pt idx="0">
                  <c:v>29</c:v>
                </c:pt>
                <c:pt idx="1">
                  <c:v>16</c:v>
                </c:pt>
                <c:pt idx="2">
                  <c:v>14</c:v>
                </c:pt>
                <c:pt idx="3">
                  <c:v>14</c:v>
                </c:pt>
                <c:pt idx="4">
                  <c:v>13</c:v>
                </c:pt>
                <c:pt idx="5">
                  <c:v>13</c:v>
                </c:pt>
                <c:pt idx="6">
                  <c:v>13</c:v>
                </c:pt>
                <c:pt idx="7">
                  <c:v>12</c:v>
                </c:pt>
                <c:pt idx="8">
                  <c:v>12</c:v>
                </c:pt>
                <c:pt idx="9">
                  <c:v>12</c:v>
                </c:pt>
                <c:pt idx="10">
                  <c:v>10</c:v>
                </c:pt>
                <c:pt idx="11">
                  <c:v>9</c:v>
                </c:pt>
                <c:pt idx="12">
                  <c:v>7</c:v>
                </c:pt>
                <c:pt idx="13">
                  <c:v>7</c:v>
                </c:pt>
                <c:pt idx="14">
                  <c:v>7</c:v>
                </c:pt>
                <c:pt idx="15">
                  <c:v>7</c:v>
                </c:pt>
                <c:pt idx="16">
                  <c:v>6</c:v>
                </c:pt>
                <c:pt idx="17">
                  <c:v>6</c:v>
                </c:pt>
                <c:pt idx="18">
                  <c:v>5</c:v>
                </c:pt>
                <c:pt idx="19">
                  <c:v>4</c:v>
                </c:pt>
                <c:pt idx="20">
                  <c:v>4</c:v>
                </c:pt>
                <c:pt idx="21">
                  <c:v>4</c:v>
                </c:pt>
                <c:pt idx="22">
                  <c:v>4</c:v>
                </c:pt>
                <c:pt idx="23">
                  <c:v>4</c:v>
                </c:pt>
                <c:pt idx="24">
                  <c:v>3</c:v>
                </c:pt>
                <c:pt idx="25">
                  <c:v>3</c:v>
                </c:pt>
                <c:pt idx="26">
                  <c:v>3</c:v>
                </c:pt>
                <c:pt idx="27">
                  <c:v>3</c:v>
                </c:pt>
                <c:pt idx="28">
                  <c:v>3</c:v>
                </c:pt>
                <c:pt idx="29">
                  <c:v>3</c:v>
                </c:pt>
                <c:pt idx="30">
                  <c:v>3</c:v>
                </c:pt>
                <c:pt idx="31">
                  <c:v>2</c:v>
                </c:pt>
                <c:pt idx="32">
                  <c:v>2</c:v>
                </c:pt>
                <c:pt idx="33">
                  <c:v>2</c:v>
                </c:pt>
                <c:pt idx="34">
                  <c:v>2</c:v>
                </c:pt>
                <c:pt idx="35">
                  <c:v>2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1</c:v>
                </c:pt>
                <c:pt idx="42">
                  <c:v>0</c:v>
                </c:pt>
              </c:numCache>
            </c:numRef>
          </c:val>
        </c:ser>
        <c:dropLines/>
        <c:marker val="1"/>
        <c:axId val="52418432"/>
        <c:axId val="52424704"/>
      </c:lineChart>
      <c:catAx>
        <c:axId val="52418432"/>
        <c:scaling>
          <c:orientation val="minMax"/>
        </c:scaling>
        <c:axPos val="b"/>
        <c:majorTickMark val="none"/>
        <c:tickLblPos val="nextTo"/>
        <c:crossAx val="52424704"/>
        <c:crosses val="autoZero"/>
        <c:auto val="1"/>
        <c:lblAlgn val="ctr"/>
        <c:lblOffset val="100"/>
      </c:catAx>
      <c:valAx>
        <c:axId val="52424704"/>
        <c:scaling>
          <c:orientation val="minMax"/>
        </c:scaling>
        <c:axPos val="l"/>
        <c:majorGridlines/>
        <c:numFmt formatCode="General" sourceLinked="1"/>
        <c:tickLblPos val="nextTo"/>
        <c:crossAx val="52418432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lineChart>
        <c:grouping val="standard"/>
        <c:ser>
          <c:idx val="0"/>
          <c:order val="0"/>
          <c:dLbls>
            <c:dLbl>
              <c:idx val="3"/>
              <c:layout>
                <c:manualLayout>
                  <c:x val="-1.3291666666666667E-2"/>
                  <c:y val="-4.1669808338674091E-2"/>
                </c:manualLayout>
              </c:layout>
              <c:dLblPos val="r"/>
              <c:showVal val="1"/>
            </c:dLbl>
            <c:dLblPos val="t"/>
            <c:showVal val="1"/>
          </c:dLbls>
          <c:cat>
            <c:strRef>
              <c:f>'муниц (2)'!$B$4:$B$35</c:f>
              <c:strCache>
                <c:ptCount val="32"/>
                <c:pt idx="0">
                  <c:v>Альметьевский</c:v>
                </c:pt>
                <c:pt idx="1">
                  <c:v>Набережные Челны</c:v>
                </c:pt>
                <c:pt idx="2">
                  <c:v>Елабужский</c:v>
                </c:pt>
                <c:pt idx="3">
                  <c:v>Зеленодольский</c:v>
                </c:pt>
                <c:pt idx="4">
                  <c:v>Нижнекамский</c:v>
                </c:pt>
                <c:pt idx="5">
                  <c:v>Сабинский</c:v>
                </c:pt>
                <c:pt idx="6">
                  <c:v>Агрызский </c:v>
                </c:pt>
                <c:pt idx="7">
                  <c:v>Дрожжановский</c:v>
                </c:pt>
                <c:pt idx="8">
                  <c:v>Высокогорский</c:v>
                </c:pt>
                <c:pt idx="9">
                  <c:v>Бугульминский</c:v>
                </c:pt>
                <c:pt idx="10">
                  <c:v>Чистопольский</c:v>
                </c:pt>
                <c:pt idx="11">
                  <c:v>Черемшанский</c:v>
                </c:pt>
                <c:pt idx="12">
                  <c:v>Лениногорский</c:v>
                </c:pt>
                <c:pt idx="13">
                  <c:v>Буинский</c:v>
                </c:pt>
                <c:pt idx="14">
                  <c:v>Аксубаевский</c:v>
                </c:pt>
                <c:pt idx="15">
                  <c:v>Казань</c:v>
                </c:pt>
                <c:pt idx="16">
                  <c:v>Кайбицкий</c:v>
                </c:pt>
                <c:pt idx="17">
                  <c:v>Тукаевский</c:v>
                </c:pt>
                <c:pt idx="18">
                  <c:v>Алексеевский</c:v>
                </c:pt>
                <c:pt idx="19">
                  <c:v>Кукморский</c:v>
                </c:pt>
                <c:pt idx="20">
                  <c:v>Новошешминский</c:v>
                </c:pt>
                <c:pt idx="21">
                  <c:v>Мензелинский</c:v>
                </c:pt>
                <c:pt idx="22">
                  <c:v>Нурлатский</c:v>
                </c:pt>
                <c:pt idx="23">
                  <c:v>Алькеевский</c:v>
                </c:pt>
                <c:pt idx="24">
                  <c:v>Апастовский</c:v>
                </c:pt>
                <c:pt idx="25">
                  <c:v>Азнакаевский</c:v>
                </c:pt>
                <c:pt idx="26">
                  <c:v>Арский</c:v>
                </c:pt>
                <c:pt idx="27">
                  <c:v>Балтасинский</c:v>
                </c:pt>
                <c:pt idx="28">
                  <c:v>Верхнеуслонский</c:v>
                </c:pt>
                <c:pt idx="29">
                  <c:v>Камско-Устьинский</c:v>
                </c:pt>
                <c:pt idx="30">
                  <c:v>Пестречинский</c:v>
                </c:pt>
                <c:pt idx="31">
                  <c:v>Тетюшский</c:v>
                </c:pt>
              </c:strCache>
            </c:strRef>
          </c:cat>
          <c:val>
            <c:numRef>
              <c:f>'муниц (2)'!$C$4:$C$35</c:f>
              <c:numCache>
                <c:formatCode>General</c:formatCode>
                <c:ptCount val="32"/>
                <c:pt idx="0">
                  <c:v>95</c:v>
                </c:pt>
                <c:pt idx="1">
                  <c:v>78</c:v>
                </c:pt>
                <c:pt idx="2">
                  <c:v>65</c:v>
                </c:pt>
                <c:pt idx="3">
                  <c:v>48</c:v>
                </c:pt>
                <c:pt idx="4">
                  <c:v>48</c:v>
                </c:pt>
                <c:pt idx="5">
                  <c:v>43</c:v>
                </c:pt>
                <c:pt idx="6">
                  <c:v>41</c:v>
                </c:pt>
                <c:pt idx="7">
                  <c:v>40</c:v>
                </c:pt>
                <c:pt idx="8">
                  <c:v>35</c:v>
                </c:pt>
                <c:pt idx="9">
                  <c:v>34</c:v>
                </c:pt>
                <c:pt idx="10">
                  <c:v>26</c:v>
                </c:pt>
                <c:pt idx="11">
                  <c:v>24</c:v>
                </c:pt>
                <c:pt idx="12">
                  <c:v>21</c:v>
                </c:pt>
                <c:pt idx="13">
                  <c:v>19</c:v>
                </c:pt>
                <c:pt idx="14">
                  <c:v>18</c:v>
                </c:pt>
                <c:pt idx="15">
                  <c:v>15</c:v>
                </c:pt>
                <c:pt idx="16">
                  <c:v>12</c:v>
                </c:pt>
                <c:pt idx="17">
                  <c:v>12</c:v>
                </c:pt>
                <c:pt idx="18">
                  <c:v>11</c:v>
                </c:pt>
                <c:pt idx="19">
                  <c:v>10</c:v>
                </c:pt>
                <c:pt idx="20">
                  <c:v>10</c:v>
                </c:pt>
                <c:pt idx="21">
                  <c:v>8</c:v>
                </c:pt>
                <c:pt idx="22">
                  <c:v>8</c:v>
                </c:pt>
                <c:pt idx="23">
                  <c:v>7</c:v>
                </c:pt>
                <c:pt idx="24">
                  <c:v>3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</c:numCache>
            </c:numRef>
          </c:val>
        </c:ser>
        <c:dropLines/>
        <c:marker val="1"/>
        <c:axId val="53315072"/>
        <c:axId val="56087296"/>
      </c:lineChart>
      <c:catAx>
        <c:axId val="53315072"/>
        <c:scaling>
          <c:orientation val="minMax"/>
        </c:scaling>
        <c:axPos val="b"/>
        <c:majorTickMark val="none"/>
        <c:tickLblPos val="nextTo"/>
        <c:crossAx val="56087296"/>
        <c:crosses val="autoZero"/>
        <c:auto val="1"/>
        <c:lblAlgn val="ctr"/>
        <c:lblOffset val="100"/>
      </c:catAx>
      <c:valAx>
        <c:axId val="56087296"/>
        <c:scaling>
          <c:orientation val="minMax"/>
        </c:scaling>
        <c:axPos val="l"/>
        <c:majorGridlines/>
        <c:numFmt formatCode="General" sourceLinked="1"/>
        <c:tickLblPos val="nextTo"/>
        <c:crossAx val="53315072"/>
        <c:crosses val="autoZero"/>
        <c:crossBetween val="between"/>
      </c:valAx>
    </c:plotArea>
    <c:plotVisOnly val="1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0.96701</cdr:x>
      <cdr:y>0.71943</cdr:y>
    </cdr:from>
    <cdr:to>
      <cdr:x>1</cdr:x>
      <cdr:y>0.76449</cdr:y>
    </cdr:to>
    <cdr:sp macro="" textlink="">
      <cdr:nvSpPr>
        <cdr:cNvPr id="2" name="Text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8842375" y="4176464"/>
          <a:ext cx="301625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r>
            <a:rPr lang="ru-RU" b="1" dirty="0">
              <a:solidFill>
                <a:srgbClr val="C00000"/>
              </a:solidFill>
            </a:rPr>
            <a:t>0</a:t>
          </a:r>
        </a:p>
      </cdr:txBody>
    </cdr:sp>
  </cdr:relSizeAnchor>
  <cdr:relSizeAnchor xmlns:cdr="http://schemas.openxmlformats.org/drawingml/2006/chartDrawing">
    <cdr:from>
      <cdr:x>0.94099</cdr:x>
      <cdr:y>0.68222</cdr:y>
    </cdr:from>
    <cdr:to>
      <cdr:x>0.97398</cdr:x>
      <cdr:y>0.72722</cdr:y>
    </cdr:to>
    <cdr:sp macro="" textlink="">
      <cdr:nvSpPr>
        <cdr:cNvPr id="3" name="Text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8604448" y="3960440"/>
          <a:ext cx="301625" cy="26129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r>
            <a:rPr lang="ru-RU" b="1" dirty="0" smtClean="0">
              <a:solidFill>
                <a:srgbClr val="C00000"/>
              </a:solidFill>
            </a:rPr>
            <a:t>2</a:t>
          </a:r>
          <a:endParaRPr lang="ru-RU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0.85437</cdr:x>
      <cdr:y>0.65741</cdr:y>
    </cdr:from>
    <cdr:to>
      <cdr:x>0.88753</cdr:x>
      <cdr:y>0.7023</cdr:y>
    </cdr:to>
    <cdr:sp macro="" textlink="">
      <cdr:nvSpPr>
        <cdr:cNvPr id="4" name="TextBox 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812360" y="3816424"/>
          <a:ext cx="303213" cy="26059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r>
            <a:rPr lang="ru-RU" b="1" dirty="0" smtClean="0">
              <a:solidFill>
                <a:srgbClr val="C00000"/>
              </a:solidFill>
            </a:rPr>
            <a:t>3</a:t>
          </a:r>
          <a:endParaRPr lang="ru-RU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0.73625</cdr:x>
      <cdr:y>0.645</cdr:y>
    </cdr:from>
    <cdr:to>
      <cdr:x>0.76941</cdr:x>
      <cdr:y>0.69007</cdr:y>
    </cdr:to>
    <cdr:sp macro="" textlink="">
      <cdr:nvSpPr>
        <cdr:cNvPr id="5" name="TextBox 1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732240" y="3744416"/>
          <a:ext cx="303213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r>
            <a:rPr lang="ru-RU" b="1" dirty="0" smtClean="0">
              <a:solidFill>
                <a:srgbClr val="C00000"/>
              </a:solidFill>
            </a:rPr>
            <a:t>4</a:t>
          </a:r>
          <a:endParaRPr lang="ru-RU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0.64175</cdr:x>
      <cdr:y>0.6326</cdr:y>
    </cdr:from>
    <cdr:to>
      <cdr:x>0.67491</cdr:x>
      <cdr:y>0.67766</cdr:y>
    </cdr:to>
    <cdr:sp macro="" textlink="">
      <cdr:nvSpPr>
        <cdr:cNvPr id="6" name="TextBox 1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868144" y="3672408"/>
          <a:ext cx="303213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r>
            <a:rPr lang="ru-RU" b="1" dirty="0">
              <a:solidFill>
                <a:srgbClr val="C00000"/>
              </a:solidFill>
            </a:rPr>
            <a:t>5</a:t>
          </a:r>
        </a:p>
      </cdr:txBody>
    </cdr:sp>
  </cdr:relSizeAnchor>
  <cdr:relSizeAnchor xmlns:cdr="http://schemas.openxmlformats.org/drawingml/2006/chartDrawing">
    <cdr:from>
      <cdr:x>0.563</cdr:x>
      <cdr:y>0.6202</cdr:y>
    </cdr:from>
    <cdr:to>
      <cdr:x>0.59616</cdr:x>
      <cdr:y>0.66791</cdr:y>
    </cdr:to>
    <cdr:sp macro="" textlink="">
      <cdr:nvSpPr>
        <cdr:cNvPr id="7" name="TextBox 1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148064" y="3600400"/>
          <a:ext cx="303213" cy="27699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200" b="1" dirty="0" smtClean="0">
              <a:solidFill>
                <a:srgbClr val="C00000"/>
              </a:solidFill>
            </a:rPr>
            <a:t>6</a:t>
          </a:r>
          <a:endParaRPr lang="ru-RU" sz="1200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0.96701</cdr:x>
      <cdr:y>0.71943</cdr:y>
    </cdr:from>
    <cdr:to>
      <cdr:x>1</cdr:x>
      <cdr:y>0.76449</cdr:y>
    </cdr:to>
    <cdr:sp macro="" textlink="">
      <cdr:nvSpPr>
        <cdr:cNvPr id="8" name="Text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8842375" y="4176464"/>
          <a:ext cx="301625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r>
            <a:rPr lang="ru-RU" b="1" dirty="0">
              <a:solidFill>
                <a:srgbClr val="C00000"/>
              </a:solidFill>
            </a:rPr>
            <a:t>0</a:t>
          </a:r>
        </a:p>
      </cdr:txBody>
    </cdr:sp>
  </cdr:relSizeAnchor>
  <cdr:relSizeAnchor xmlns:cdr="http://schemas.openxmlformats.org/drawingml/2006/chartDrawing">
    <cdr:from>
      <cdr:x>0.94099</cdr:x>
      <cdr:y>0.68222</cdr:y>
    </cdr:from>
    <cdr:to>
      <cdr:x>0.97398</cdr:x>
      <cdr:y>0.72722</cdr:y>
    </cdr:to>
    <cdr:sp macro="" textlink="">
      <cdr:nvSpPr>
        <cdr:cNvPr id="9" name="Text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8604448" y="3960440"/>
          <a:ext cx="301625" cy="26129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r>
            <a:rPr lang="ru-RU" b="1" dirty="0" smtClean="0">
              <a:solidFill>
                <a:srgbClr val="C00000"/>
              </a:solidFill>
            </a:rPr>
            <a:t>2</a:t>
          </a:r>
          <a:endParaRPr lang="ru-RU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0.85437</cdr:x>
      <cdr:y>0.65741</cdr:y>
    </cdr:from>
    <cdr:to>
      <cdr:x>0.88753</cdr:x>
      <cdr:y>0.7023</cdr:y>
    </cdr:to>
    <cdr:sp macro="" textlink="">
      <cdr:nvSpPr>
        <cdr:cNvPr id="10" name="TextBox 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812360" y="3816424"/>
          <a:ext cx="303213" cy="26059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r>
            <a:rPr lang="ru-RU" b="1" dirty="0" smtClean="0">
              <a:solidFill>
                <a:srgbClr val="C00000"/>
              </a:solidFill>
            </a:rPr>
            <a:t>3</a:t>
          </a:r>
          <a:endParaRPr lang="ru-RU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0.73625</cdr:x>
      <cdr:y>0.645</cdr:y>
    </cdr:from>
    <cdr:to>
      <cdr:x>0.76941</cdr:x>
      <cdr:y>0.69007</cdr:y>
    </cdr:to>
    <cdr:sp macro="" textlink="">
      <cdr:nvSpPr>
        <cdr:cNvPr id="11" name="TextBox 1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732240" y="3744416"/>
          <a:ext cx="303213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r>
            <a:rPr lang="ru-RU" b="1" dirty="0" smtClean="0">
              <a:solidFill>
                <a:srgbClr val="C00000"/>
              </a:solidFill>
            </a:rPr>
            <a:t>4</a:t>
          </a:r>
          <a:endParaRPr lang="ru-RU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0.64175</cdr:x>
      <cdr:y>0.6326</cdr:y>
    </cdr:from>
    <cdr:to>
      <cdr:x>0.67491</cdr:x>
      <cdr:y>0.67766</cdr:y>
    </cdr:to>
    <cdr:sp macro="" textlink="">
      <cdr:nvSpPr>
        <cdr:cNvPr id="12" name="TextBox 1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868144" y="3672408"/>
          <a:ext cx="303213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r>
            <a:rPr lang="ru-RU" b="1" dirty="0">
              <a:solidFill>
                <a:srgbClr val="C00000"/>
              </a:solidFill>
            </a:rPr>
            <a:t>5</a:t>
          </a:r>
        </a:p>
      </cdr:txBody>
    </cdr:sp>
  </cdr:relSizeAnchor>
  <cdr:relSizeAnchor xmlns:cdr="http://schemas.openxmlformats.org/drawingml/2006/chartDrawing">
    <cdr:from>
      <cdr:x>0.563</cdr:x>
      <cdr:y>0.6202</cdr:y>
    </cdr:from>
    <cdr:to>
      <cdr:x>0.59616</cdr:x>
      <cdr:y>0.66526</cdr:y>
    </cdr:to>
    <cdr:sp macro="" textlink="">
      <cdr:nvSpPr>
        <cdr:cNvPr id="13" name="TextBox 1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148072" y="3600425"/>
          <a:ext cx="303215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6</a:t>
          </a:r>
          <a:endParaRPr lang="ru-RU" b="1" dirty="0">
            <a:solidFill>
              <a:srgbClr val="C00000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0.50787</cdr:x>
      <cdr:y>0.59539</cdr:y>
    </cdr:from>
    <cdr:to>
      <cdr:x>0.54103</cdr:x>
      <cdr:y>0.64045</cdr:y>
    </cdr:to>
    <cdr:sp macro="" textlink="">
      <cdr:nvSpPr>
        <cdr:cNvPr id="14" name="TextBox 1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644008" y="3456384"/>
          <a:ext cx="303215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7</a:t>
          </a:r>
        </a:p>
      </cdr:txBody>
    </cdr:sp>
  </cdr:relSizeAnchor>
  <cdr:relSizeAnchor xmlns:cdr="http://schemas.openxmlformats.org/drawingml/2006/chartDrawing">
    <cdr:from>
      <cdr:x>0.44488</cdr:x>
      <cdr:y>0.57058</cdr:y>
    </cdr:from>
    <cdr:to>
      <cdr:x>0.47804</cdr:x>
      <cdr:y>0.61564</cdr:y>
    </cdr:to>
    <cdr:sp macro="" textlink="">
      <cdr:nvSpPr>
        <cdr:cNvPr id="15" name="TextBox 1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67944" y="3312368"/>
          <a:ext cx="303215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8</a:t>
          </a:r>
          <a:endParaRPr lang="ru-RU" b="1" dirty="0">
            <a:solidFill>
              <a:srgbClr val="C00000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0.39763</cdr:x>
      <cdr:y>0.55818</cdr:y>
    </cdr:from>
    <cdr:to>
      <cdr:x>0.43079</cdr:x>
      <cdr:y>0.60324</cdr:y>
    </cdr:to>
    <cdr:sp macro="" textlink="">
      <cdr:nvSpPr>
        <cdr:cNvPr id="16" name="Text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635896" y="3240360"/>
          <a:ext cx="303215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9</a:t>
          </a:r>
          <a:endParaRPr lang="ru-RU" b="1" dirty="0">
            <a:solidFill>
              <a:srgbClr val="C00000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0.03538</cdr:x>
      <cdr:y>0.03721</cdr:y>
    </cdr:from>
    <cdr:to>
      <cdr:x>0.07476</cdr:x>
      <cdr:y>0.08228</cdr:y>
    </cdr:to>
    <cdr:sp macro="" textlink="">
      <cdr:nvSpPr>
        <cdr:cNvPr id="17" name="Text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23528" y="216024"/>
          <a:ext cx="360040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40</a:t>
          </a:r>
          <a:endParaRPr lang="ru-RU" b="1" dirty="0">
            <a:solidFill>
              <a:srgbClr val="C00000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0.06688</cdr:x>
      <cdr:y>0.11164</cdr:y>
    </cdr:from>
    <cdr:to>
      <cdr:x>0.10626</cdr:x>
      <cdr:y>0.1567</cdr:y>
    </cdr:to>
    <cdr:sp macro="" textlink="">
      <cdr:nvSpPr>
        <cdr:cNvPr id="18" name="Text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11560" y="648072"/>
          <a:ext cx="360040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36</a:t>
          </a:r>
          <a:endParaRPr lang="ru-RU" b="1" dirty="0">
            <a:solidFill>
              <a:srgbClr val="C00000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0.08263</cdr:x>
      <cdr:y>0.26048</cdr:y>
    </cdr:from>
    <cdr:to>
      <cdr:x>0.12201</cdr:x>
      <cdr:y>0.30555</cdr:y>
    </cdr:to>
    <cdr:sp macro="" textlink="">
      <cdr:nvSpPr>
        <cdr:cNvPr id="19" name="Text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55576" y="1512168"/>
          <a:ext cx="360040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27</a:t>
          </a:r>
          <a:endParaRPr lang="ru-RU" b="1" dirty="0">
            <a:solidFill>
              <a:srgbClr val="C00000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0.09838</cdr:x>
      <cdr:y>0.29769</cdr:y>
    </cdr:from>
    <cdr:to>
      <cdr:x>0.13776</cdr:x>
      <cdr:y>0.34276</cdr:y>
    </cdr:to>
    <cdr:sp macro="" textlink="">
      <cdr:nvSpPr>
        <cdr:cNvPr id="20" name="Text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899592" y="1728192"/>
          <a:ext cx="360040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25</a:t>
          </a:r>
          <a:endParaRPr lang="ru-RU" b="1" dirty="0">
            <a:solidFill>
              <a:srgbClr val="C00000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0.12201</cdr:x>
      <cdr:y>0.3101</cdr:y>
    </cdr:from>
    <cdr:to>
      <cdr:x>0.16138</cdr:x>
      <cdr:y>0.35516</cdr:y>
    </cdr:to>
    <cdr:sp macro="" textlink="">
      <cdr:nvSpPr>
        <cdr:cNvPr id="21" name="Text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115616" y="1800200"/>
          <a:ext cx="360040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24</a:t>
          </a:r>
          <a:endParaRPr lang="ru-RU" b="1" dirty="0">
            <a:solidFill>
              <a:srgbClr val="C00000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0.14563</cdr:x>
      <cdr:y>0.34731</cdr:y>
    </cdr:from>
    <cdr:to>
      <cdr:x>0.185</cdr:x>
      <cdr:y>0.39237</cdr:y>
    </cdr:to>
    <cdr:sp macro="" textlink="">
      <cdr:nvSpPr>
        <cdr:cNvPr id="22" name="Text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331640" y="2016224"/>
          <a:ext cx="360040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22</a:t>
          </a:r>
          <a:endParaRPr lang="ru-RU" b="1" dirty="0">
            <a:solidFill>
              <a:srgbClr val="C00000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0.19288</cdr:x>
      <cdr:y>0.39693</cdr:y>
    </cdr:from>
    <cdr:to>
      <cdr:x>0.23225</cdr:x>
      <cdr:y>0.44199</cdr:y>
    </cdr:to>
    <cdr:sp macro="" textlink="">
      <cdr:nvSpPr>
        <cdr:cNvPr id="23" name="Text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763688" y="2304256"/>
          <a:ext cx="360040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19</a:t>
          </a:r>
          <a:endParaRPr lang="ru-RU" b="1" dirty="0">
            <a:solidFill>
              <a:srgbClr val="C00000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432C8-E610-4357-8020-2F4D11B37F54}" type="datetimeFigureOut">
              <a:rPr lang="fr-FR"/>
              <a:pPr>
                <a:defRPr/>
              </a:pPr>
              <a:t>18/10/2010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3FC8A-9A4B-4F38-B45D-33DE9B0791E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A3BC1-39E0-4C78-816A-EE1F94527676}" type="datetimeFigureOut">
              <a:rPr lang="fr-FR"/>
              <a:pPr>
                <a:defRPr/>
              </a:pPr>
              <a:t>18/10/2010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C7032-4E02-421B-879C-03A8268A39E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3467E-F62A-47B8-BFE3-4CC5A298CFB0}" type="datetimeFigureOut">
              <a:rPr lang="fr-FR"/>
              <a:pPr>
                <a:defRPr/>
              </a:pPr>
              <a:t>18/10/2010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DD688-EBB9-451E-8DEB-53A7A0F98D0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F25CB-88A4-491F-9996-0EECB1F80ED7}" type="datetimeFigureOut">
              <a:rPr lang="fr-FR"/>
              <a:pPr>
                <a:defRPr/>
              </a:pPr>
              <a:t>18/10/2010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3F642-D3EF-45FD-AA50-E4F0C01F3B2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D3243-993F-40C3-B4CC-9CFBD1F40C66}" type="datetimeFigureOut">
              <a:rPr lang="fr-FR"/>
              <a:pPr>
                <a:defRPr/>
              </a:pPr>
              <a:t>18/10/2010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D8C5C-9A29-4B24-856B-B47AC59103C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DBA3E-3121-4CEE-A618-D664A48375E2}" type="datetimeFigureOut">
              <a:rPr lang="fr-FR"/>
              <a:pPr>
                <a:defRPr/>
              </a:pPr>
              <a:t>18/10/2010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6445E-7FD0-493E-BA2A-00A84A0327E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E9CAE-F385-407F-BB7B-F63AC7A3AED4}" type="datetimeFigureOut">
              <a:rPr lang="fr-FR"/>
              <a:pPr>
                <a:defRPr/>
              </a:pPr>
              <a:t>18/10/2010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2F528-9D3D-42C4-88F1-FA74713FF40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EF74E-0A44-479B-9747-FA34EAF24CB8}" type="datetimeFigureOut">
              <a:rPr lang="fr-FR"/>
              <a:pPr>
                <a:defRPr/>
              </a:pPr>
              <a:t>18/10/2010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2514E-7226-42F0-8FC4-4A8F48DF3D3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7102F-0F59-4755-9EE1-E0B179CBC5D3}" type="datetimeFigureOut">
              <a:rPr lang="fr-FR"/>
              <a:pPr>
                <a:defRPr/>
              </a:pPr>
              <a:t>18/10/2010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DD445-BFF4-4B33-92C9-84602009291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73759-D67B-4926-8C55-2612BE2F34E2}" type="datetimeFigureOut">
              <a:rPr lang="fr-FR"/>
              <a:pPr>
                <a:defRPr/>
              </a:pPr>
              <a:t>18/10/2010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FA88C-AE4D-4F17-88AB-3A5575CE9AB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E38B2-4099-4ACE-8815-C1B8C109D586}" type="datetimeFigureOut">
              <a:rPr lang="fr-FR"/>
              <a:pPr>
                <a:defRPr/>
              </a:pPr>
              <a:t>18/10/2010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BB466-CBB2-4AA2-8482-FD361C47628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96B5D51-9FBF-4DC3-B7C2-9DCE6C1E75CE}" type="datetimeFigureOut">
              <a:rPr lang="fr-FR"/>
              <a:pPr>
                <a:defRPr/>
              </a:pPr>
              <a:t>18/10/2010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8D92D8E-766F-49D0-BF4C-C6C7E2CD9BC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3071813" y="3273425"/>
            <a:ext cx="5143500" cy="1019175"/>
          </a:xfrm>
        </p:spPr>
        <p:txBody>
          <a:bodyPr/>
          <a:lstStyle/>
          <a:p>
            <a:pPr algn="l"/>
            <a:r>
              <a:rPr lang="fr-CA" sz="4000" smtClean="0">
                <a:solidFill>
                  <a:srgbClr val="487196"/>
                </a:solidFill>
              </a:rPr>
              <a:t>PRESENTATION  NAME</a:t>
            </a: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3513138" y="4000500"/>
            <a:ext cx="4202112" cy="642938"/>
          </a:xfrm>
        </p:spPr>
        <p:txBody>
          <a:bodyPr/>
          <a:lstStyle/>
          <a:p>
            <a:pPr algn="l"/>
            <a:r>
              <a:rPr lang="fr-CA" sz="2800" smtClean="0">
                <a:solidFill>
                  <a:srgbClr val="487196"/>
                </a:solidFill>
              </a:rPr>
              <a:t>Company Name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4919" y="2875583"/>
            <a:ext cx="63374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2339752" cy="6858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483768" y="332656"/>
            <a:ext cx="6660232" cy="4608511"/>
          </a:xfrm>
        </p:spPr>
        <p:txBody>
          <a:bodyPr/>
          <a:lstStyle/>
          <a:p>
            <a:pPr marL="0" indent="541338" algn="just">
              <a:buNone/>
            </a:pPr>
            <a:r>
              <a:rPr lang="ru-RU" sz="2400" dirty="0" smtClean="0"/>
              <a:t>По-прежнему большое внимание требует повышение эффективности использования всех видов ресурсов, и прежде всего – бюджетных. В этой связи необходимо дальнейшее развитие системы закупок, совершенствование электронных торгов. </a:t>
            </a:r>
          </a:p>
          <a:p>
            <a:pPr marL="0" indent="541338" algn="just">
              <a:buNone/>
            </a:pPr>
            <a:r>
              <a:rPr lang="ru-RU" sz="2400" dirty="0" smtClean="0"/>
              <a:t>Необходимо усилить администрирование в этой системе, сделать ее эффективным элементом управления. Пора переходить на новый уровень и создать полноценную «Электронную биржу».</a:t>
            </a:r>
            <a:endParaRPr lang="fr-CA" sz="2400" dirty="0" smtClean="0"/>
          </a:p>
        </p:txBody>
      </p:sp>
      <p:pic>
        <p:nvPicPr>
          <p:cNvPr id="4" name="Рисунок 3" descr="minnikhanov_rn_bi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476672"/>
            <a:ext cx="1876083" cy="252028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67744" y="5657671"/>
            <a:ext cx="6948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Послание президента Республики Татарстан Государственному Совету Республики Татарстан</a:t>
            </a: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5301208"/>
            <a:ext cx="5148064" cy="1556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8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29600" cy="1143000"/>
          </a:xfrm>
        </p:spPr>
        <p:txBody>
          <a:bodyPr/>
          <a:lstStyle/>
          <a:p>
            <a:r>
              <a:rPr lang="ru-RU" dirty="0" smtClean="0"/>
              <a:t>Всего на ЭТП </a:t>
            </a:r>
            <a:r>
              <a:rPr lang="en-US" dirty="0" smtClean="0"/>
              <a:t>zakazrf.ru</a:t>
            </a:r>
            <a:endParaRPr lang="ru-RU" dirty="0" smtClean="0"/>
          </a:p>
        </p:txBody>
      </p:sp>
      <p:sp>
        <p:nvSpPr>
          <p:cNvPr id="5" name="TextBox 9"/>
          <p:cNvSpPr txBox="1">
            <a:spLocks noChangeArrowheads="1"/>
          </p:cNvSpPr>
          <p:nvPr/>
        </p:nvSpPr>
        <p:spPr bwMode="auto">
          <a:xfrm>
            <a:off x="1547813" y="1412875"/>
            <a:ext cx="5284787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dirty="0"/>
              <a:t>Зарегистрировано заказчиков:</a:t>
            </a:r>
          </a:p>
          <a:p>
            <a:pPr algn="ctr"/>
            <a:endParaRPr lang="ru-RU" sz="2800" dirty="0"/>
          </a:p>
          <a:p>
            <a:pPr algn="ctr"/>
            <a:r>
              <a:rPr lang="ru-RU" sz="3600" dirty="0" smtClean="0"/>
              <a:t>2565</a:t>
            </a:r>
            <a:endParaRPr lang="ru-RU" sz="3600" dirty="0"/>
          </a:p>
          <a:p>
            <a:pPr algn="ctr"/>
            <a:endParaRPr lang="ru-RU" sz="2800" dirty="0"/>
          </a:p>
          <a:p>
            <a:pPr algn="ctr"/>
            <a:r>
              <a:rPr lang="ru-RU" sz="2800" dirty="0"/>
              <a:t>Аккредитовано участников:</a:t>
            </a:r>
          </a:p>
          <a:p>
            <a:pPr algn="ctr"/>
            <a:endParaRPr lang="ru-RU" sz="2800" dirty="0"/>
          </a:p>
          <a:p>
            <a:pPr algn="ctr"/>
            <a:r>
              <a:rPr lang="ru-RU" sz="3600" dirty="0" smtClean="0"/>
              <a:t>6789</a:t>
            </a:r>
            <a:endParaRPr lang="ru-RU" sz="3600" dirty="0"/>
          </a:p>
          <a:p>
            <a:pPr algn="ctr"/>
            <a:endParaRPr lang="ru-RU" sz="2800" dirty="0"/>
          </a:p>
          <a:p>
            <a:pPr algn="ctr"/>
            <a:r>
              <a:rPr lang="ru-RU" sz="2800" dirty="0"/>
              <a:t>Размещено </a:t>
            </a:r>
            <a:r>
              <a:rPr lang="ru-RU" sz="3600" dirty="0" smtClean="0"/>
              <a:t>11 169 </a:t>
            </a:r>
            <a:r>
              <a:rPr lang="ru-RU" sz="2800" dirty="0" smtClean="0"/>
              <a:t>заказа </a:t>
            </a:r>
            <a:endParaRPr lang="ru-RU" sz="2800" dirty="0"/>
          </a:p>
          <a:p>
            <a:pPr algn="ctr"/>
            <a:endParaRPr lang="ru-RU" sz="2800" dirty="0"/>
          </a:p>
          <a:p>
            <a:pPr algn="ctr"/>
            <a:r>
              <a:rPr lang="ru-RU" sz="2800" dirty="0"/>
              <a:t>на сумму </a:t>
            </a:r>
            <a:r>
              <a:rPr lang="ru-RU" sz="3600" dirty="0" smtClean="0"/>
              <a:t>79,3</a:t>
            </a:r>
            <a:r>
              <a:rPr lang="ru-RU" sz="2800" dirty="0" smtClean="0"/>
              <a:t> </a:t>
            </a:r>
            <a:r>
              <a:rPr lang="ru-RU" sz="2800" dirty="0" err="1"/>
              <a:t>млрд</a:t>
            </a:r>
            <a:r>
              <a:rPr lang="ru-RU" sz="2800" dirty="0"/>
              <a:t>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0" y="5301208"/>
            <a:ext cx="5148064" cy="1556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0" y="1052736"/>
          <a:ext cx="9144000" cy="5805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3492500" y="2205038"/>
            <a:ext cx="52562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"/>
            <a:r>
              <a:rPr lang="ru-RU" sz="2400" dirty="0"/>
              <a:t>Казань                                  </a:t>
            </a:r>
            <a:r>
              <a:rPr lang="ru-RU" sz="2400" dirty="0" smtClean="0"/>
              <a:t>1 099</a:t>
            </a:r>
            <a:endParaRPr lang="ru-RU" sz="2400" dirty="0"/>
          </a:p>
          <a:p>
            <a:pPr fontAlgn="b"/>
            <a:r>
              <a:rPr lang="ru-RU" sz="2400" dirty="0"/>
              <a:t>Набережные Челны            </a:t>
            </a:r>
            <a:r>
              <a:rPr lang="ru-RU" sz="2400" dirty="0" smtClean="0"/>
              <a:t>   103</a:t>
            </a:r>
            <a:endParaRPr lang="ru-RU" sz="2400" dirty="0"/>
          </a:p>
          <a:p>
            <a:endParaRPr lang="ru-RU" sz="2400" dirty="0"/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0" y="0"/>
            <a:ext cx="91440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Количество аккредитованных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сайте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etp.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zakazrf.ru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участников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разрезе районов Республики Татарстан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18 октября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2010 г.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71775" y="1166813"/>
            <a:ext cx="3435621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 dirty="0">
                <a:latin typeface="+mj-lt"/>
              </a:rPr>
              <a:t>Всего </a:t>
            </a:r>
            <a:r>
              <a:rPr lang="ru-RU" sz="2400" b="1" dirty="0" smtClean="0">
                <a:latin typeface="+mj-lt"/>
              </a:rPr>
              <a:t>1665 </a:t>
            </a:r>
            <a:r>
              <a:rPr lang="ru-RU" sz="2400" b="1" dirty="0">
                <a:latin typeface="+mj-lt"/>
              </a:rPr>
              <a:t>поставщиков</a:t>
            </a: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2051720" y="3429000"/>
            <a:ext cx="36004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18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2267744" y="3581400"/>
            <a:ext cx="36004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17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2483768" y="3861048"/>
            <a:ext cx="36004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14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2699792" y="3959478"/>
            <a:ext cx="36004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13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2852192" y="4031486"/>
            <a:ext cx="36004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12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3059832" y="4103494"/>
            <a:ext cx="36004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11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"/>
          <p:cNvSpPr txBox="1">
            <a:spLocks noChangeArrowheads="1"/>
          </p:cNvSpPr>
          <p:nvPr/>
        </p:nvSpPr>
        <p:spPr bwMode="auto">
          <a:xfrm>
            <a:off x="3275856" y="4221088"/>
            <a:ext cx="36004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0" y="5301208"/>
            <a:ext cx="5148064" cy="1556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0" y="1124744"/>
          <a:ext cx="9144000" cy="5733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6"/>
          <p:cNvSpPr txBox="1">
            <a:spLocks noChangeArrowheads="1"/>
          </p:cNvSpPr>
          <p:nvPr/>
        </p:nvSpPr>
        <p:spPr bwMode="auto">
          <a:xfrm>
            <a:off x="8842339" y="5229200"/>
            <a:ext cx="301661" cy="261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4" name="TextBox 7"/>
          <p:cNvSpPr txBox="1">
            <a:spLocks noChangeArrowheads="1"/>
          </p:cNvSpPr>
          <p:nvPr/>
        </p:nvSpPr>
        <p:spPr bwMode="auto">
          <a:xfrm>
            <a:off x="8100392" y="5085184"/>
            <a:ext cx="301660" cy="26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8"/>
          <p:cNvSpPr txBox="1">
            <a:spLocks noChangeArrowheads="1"/>
          </p:cNvSpPr>
          <p:nvPr/>
        </p:nvSpPr>
        <p:spPr bwMode="auto">
          <a:xfrm>
            <a:off x="7020272" y="5013176"/>
            <a:ext cx="303215" cy="260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13"/>
          <p:cNvSpPr txBox="1">
            <a:spLocks noChangeArrowheads="1"/>
          </p:cNvSpPr>
          <p:nvPr/>
        </p:nvSpPr>
        <p:spPr bwMode="auto">
          <a:xfrm>
            <a:off x="5796136" y="4869160"/>
            <a:ext cx="303215" cy="261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14"/>
          <p:cNvSpPr txBox="1">
            <a:spLocks noChangeArrowheads="1"/>
          </p:cNvSpPr>
          <p:nvPr/>
        </p:nvSpPr>
        <p:spPr bwMode="auto">
          <a:xfrm>
            <a:off x="4499992" y="4725144"/>
            <a:ext cx="303215" cy="261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14"/>
          <p:cNvSpPr txBox="1">
            <a:spLocks noChangeArrowheads="1"/>
          </p:cNvSpPr>
          <p:nvPr/>
        </p:nvSpPr>
        <p:spPr bwMode="auto">
          <a:xfrm>
            <a:off x="3995936" y="4653136"/>
            <a:ext cx="303215" cy="261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14"/>
          <p:cNvSpPr txBox="1">
            <a:spLocks noChangeArrowheads="1"/>
          </p:cNvSpPr>
          <p:nvPr/>
        </p:nvSpPr>
        <p:spPr bwMode="auto">
          <a:xfrm>
            <a:off x="3635896" y="4509120"/>
            <a:ext cx="303215" cy="261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4"/>
          <p:cNvSpPr txBox="1">
            <a:spLocks noChangeArrowheads="1"/>
          </p:cNvSpPr>
          <p:nvPr/>
        </p:nvSpPr>
        <p:spPr bwMode="auto">
          <a:xfrm>
            <a:off x="3059832" y="4365104"/>
            <a:ext cx="303215" cy="261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4"/>
          <p:cNvSpPr txBox="1">
            <a:spLocks noChangeArrowheads="1"/>
          </p:cNvSpPr>
          <p:nvPr/>
        </p:nvSpPr>
        <p:spPr bwMode="auto">
          <a:xfrm>
            <a:off x="2699792" y="4221088"/>
            <a:ext cx="303215" cy="261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4"/>
          <p:cNvSpPr txBox="1">
            <a:spLocks noChangeArrowheads="1"/>
          </p:cNvSpPr>
          <p:nvPr/>
        </p:nvSpPr>
        <p:spPr bwMode="auto">
          <a:xfrm>
            <a:off x="2483768" y="4005064"/>
            <a:ext cx="36004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4"/>
          <p:cNvSpPr txBox="1">
            <a:spLocks noChangeArrowheads="1"/>
          </p:cNvSpPr>
          <p:nvPr/>
        </p:nvSpPr>
        <p:spPr bwMode="auto">
          <a:xfrm>
            <a:off x="1907704" y="3717032"/>
            <a:ext cx="36004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12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331640" y="3573016"/>
            <a:ext cx="36004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13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827584" y="3501008"/>
            <a:ext cx="36004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14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83568" y="3140968"/>
            <a:ext cx="36004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11560" y="1916832"/>
            <a:ext cx="36004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29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5"/>
          <p:cNvSpPr txBox="1">
            <a:spLocks noChangeArrowheads="1"/>
          </p:cNvSpPr>
          <p:nvPr/>
        </p:nvSpPr>
        <p:spPr bwMode="auto">
          <a:xfrm>
            <a:off x="3492500" y="2205038"/>
            <a:ext cx="52562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"/>
            <a:r>
              <a:rPr lang="ru-RU" sz="2400" dirty="0"/>
              <a:t>Казань                                  </a:t>
            </a:r>
            <a:r>
              <a:rPr lang="ru-RU" sz="2400" dirty="0" smtClean="0"/>
              <a:t>768</a:t>
            </a:r>
            <a:endParaRPr lang="ru-RU" sz="2400" dirty="0"/>
          </a:p>
          <a:p>
            <a:pPr fontAlgn="b"/>
            <a:r>
              <a:rPr lang="ru-RU" sz="2400" dirty="0"/>
              <a:t>Набережные Челны            </a:t>
            </a:r>
            <a:r>
              <a:rPr lang="ru-RU" sz="2400" dirty="0" smtClean="0"/>
              <a:t>  63</a:t>
            </a:r>
            <a:endParaRPr lang="ru-RU" sz="2400" dirty="0"/>
          </a:p>
          <a:p>
            <a:endParaRPr lang="ru-RU" sz="24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0" y="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ru-RU" sz="2400" b="1" dirty="0" smtClean="0">
                <a:latin typeface="Times New Roman" pitchFamily="18" charset="0"/>
              </a:rPr>
              <a:t>Количество участников, подававших заявку на участие в электронных аукционах в разрезе районов </a:t>
            </a:r>
          </a:p>
          <a:p>
            <a:pPr algn="ctr" fontAlgn="ctr"/>
            <a:r>
              <a:rPr lang="ru-RU" sz="2400" b="1" dirty="0" smtClean="0">
                <a:latin typeface="Times New Roman" pitchFamily="18" charset="0"/>
              </a:rPr>
              <a:t>Республики Татарстан</a:t>
            </a:r>
            <a:endParaRPr lang="ru-RU" sz="2400" b="1" dirty="0"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43808" y="1268760"/>
            <a:ext cx="3435621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 dirty="0">
                <a:latin typeface="+mj-lt"/>
              </a:rPr>
              <a:t>Всего </a:t>
            </a:r>
            <a:r>
              <a:rPr lang="ru-RU" sz="2400" b="1" dirty="0" smtClean="0">
                <a:latin typeface="+mj-lt"/>
              </a:rPr>
              <a:t>1100 </a:t>
            </a:r>
            <a:r>
              <a:rPr lang="ru-RU" sz="2400" b="1" dirty="0">
                <a:latin typeface="+mj-lt"/>
              </a:rPr>
              <a:t>поставщиков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5301208"/>
            <a:ext cx="5148064" cy="1556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0" y="1340768"/>
          <a:ext cx="9144000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 b="1" kern="0" dirty="0" smtClean="0">
                <a:latin typeface="Times New Roman" pitchFamily="18" charset="0"/>
                <a:cs typeface="Times New Roman" pitchFamily="18" charset="0"/>
              </a:rPr>
              <a:t>Количество размещенных заказов муниципальными заказчиками РТ</a:t>
            </a:r>
            <a:endParaRPr lang="en-US" sz="2400" kern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10852" y="836712"/>
            <a:ext cx="60574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Всего 738 заказов на сумму  2 740 млн.руб.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5301208"/>
            <a:ext cx="5148064" cy="1556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 b="1" kern="0" dirty="0" smtClean="0">
                <a:latin typeface="Times New Roman" pitchFamily="18" charset="0"/>
                <a:cs typeface="Times New Roman" pitchFamily="18" charset="0"/>
              </a:rPr>
              <a:t>Количество размещенных заказов муниципальными заказчиками РТ</a:t>
            </a:r>
            <a:endParaRPr lang="en-US" sz="2400" kern="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07504" y="1268760"/>
          <a:ext cx="8820472" cy="4754880"/>
        </p:xfrm>
        <a:graphic>
          <a:graphicData uri="http://schemas.openxmlformats.org/drawingml/2006/table">
            <a:tbl>
              <a:tblPr/>
              <a:tblGrid>
                <a:gridCol w="1066662"/>
                <a:gridCol w="5521562"/>
                <a:gridCol w="2232248"/>
              </a:tblGrid>
              <a:tr h="3268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Актанышский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8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Атнинский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68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Бавлинский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68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Заинский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68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Лаишевский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8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Мамадышский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8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Менделеевский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8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Муслюмовский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8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Рыбнослободский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68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Сармановский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8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Спасский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8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Тюлячинский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8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Ютазинский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5301208"/>
            <a:ext cx="5148064" cy="1556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 b="1" kern="0" dirty="0" err="1" smtClean="0">
                <a:latin typeface="Times New Roman" pitchFamily="18" charset="0"/>
                <a:cs typeface="Times New Roman" pitchFamily="18" charset="0"/>
              </a:rPr>
              <a:t>Крупнейшиие</a:t>
            </a:r>
            <a:r>
              <a:rPr lang="ru-RU" sz="2400" b="1" kern="0" dirty="0" smtClean="0">
                <a:latin typeface="Times New Roman" pitchFamily="18" charset="0"/>
                <a:cs typeface="Times New Roman" pitchFamily="18" charset="0"/>
              </a:rPr>
              <a:t> территории-заказчики Республики Татарстан</a:t>
            </a:r>
            <a:endParaRPr lang="en-US" sz="2400" kern="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1052733"/>
          <a:ext cx="9143999" cy="5191450"/>
        </p:xfrm>
        <a:graphic>
          <a:graphicData uri="http://schemas.openxmlformats.org/drawingml/2006/table">
            <a:tbl>
              <a:tblPr/>
              <a:tblGrid>
                <a:gridCol w="731520"/>
                <a:gridCol w="2954215"/>
                <a:gridCol w="2363372"/>
                <a:gridCol w="3094892"/>
              </a:tblGrid>
              <a:tr h="16561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Районы РТ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кол-во размещенных лотов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Сумма</a:t>
                      </a:r>
                    </a:p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(Млн.руб.)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5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Всего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24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739,9</a:t>
                      </a:r>
                      <a:endParaRPr lang="ru-RU" sz="24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5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Казань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085,6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5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Высокогорский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67,4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5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Бугульминский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57,6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5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Альметьевский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52,8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5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Елабужский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47,4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5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Сабинский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46,9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10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Набережные Челны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43,3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5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Лениногорский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36,4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5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Нижнекамский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33,1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53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kern="1200" dirty="0" err="1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Чистопольский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29,6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Рисунок 3" descr="districts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975"/>
            <a:ext cx="9144000" cy="566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Прямоугольник 4"/>
          <p:cNvSpPr>
            <a:spLocks noChangeArrowheads="1"/>
          </p:cNvSpPr>
          <p:nvPr/>
        </p:nvSpPr>
        <p:spPr bwMode="auto">
          <a:xfrm>
            <a:off x="0" y="0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/>
              <a:t>Информация по заключенным контрактам по федеральным округам РФ по состоянию на </a:t>
            </a:r>
            <a:r>
              <a:rPr lang="ru-RU" b="1" dirty="0" smtClean="0"/>
              <a:t>18 октября </a:t>
            </a:r>
            <a:r>
              <a:rPr lang="ru-RU" b="1" dirty="0"/>
              <a:t>2010 г. на площадке  </a:t>
            </a:r>
            <a:r>
              <a:rPr lang="ru-RU" b="1" dirty="0" err="1"/>
              <a:t>zakazrf.ru</a:t>
            </a:r>
            <a:endParaRPr lang="ru-RU" dirty="0"/>
          </a:p>
        </p:txBody>
      </p:sp>
      <p:sp>
        <p:nvSpPr>
          <p:cNvPr id="21508" name="Прямоугольник 5"/>
          <p:cNvSpPr>
            <a:spLocks noChangeArrowheads="1"/>
          </p:cNvSpPr>
          <p:nvPr/>
        </p:nvSpPr>
        <p:spPr bwMode="auto">
          <a:xfrm>
            <a:off x="5795963" y="3284538"/>
            <a:ext cx="19177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"/>
            <a:r>
              <a:rPr lang="ru-RU" sz="2400" b="1">
                <a:solidFill>
                  <a:srgbClr val="C00000"/>
                </a:solidFill>
                <a:latin typeface="Times New Roman" pitchFamily="18" charset="0"/>
              </a:rPr>
              <a:t>236 ,8 млн.р.</a:t>
            </a:r>
          </a:p>
          <a:p>
            <a:pPr algn="ctr" fontAlgn="b"/>
            <a:r>
              <a:rPr lang="ru-RU" sz="2400" b="1">
                <a:solidFill>
                  <a:srgbClr val="45855A"/>
                </a:solidFill>
                <a:latin typeface="Times New Roman" pitchFamily="18" charset="0"/>
              </a:rPr>
              <a:t>0 млн.р.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1196975"/>
            <a:ext cx="9144000" cy="138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latin typeface="+mn-lt"/>
              </a:rPr>
              <a:t>Всего заключено  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2411</a:t>
            </a:r>
            <a:r>
              <a:rPr lang="ru-RU" dirty="0">
                <a:latin typeface="+mn-lt"/>
              </a:rPr>
              <a:t> контрактов на сумму 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19 220,8 </a:t>
            </a:r>
            <a:r>
              <a:rPr lang="ru-RU" sz="2400" b="1" dirty="0" err="1">
                <a:solidFill>
                  <a:srgbClr val="C00000"/>
                </a:solidFill>
                <a:latin typeface="+mn-lt"/>
              </a:rPr>
              <a:t>млн.руб</a:t>
            </a:r>
            <a:endParaRPr lang="ru-RU" b="1" dirty="0">
              <a:solidFill>
                <a:srgbClr val="C00000"/>
              </a:solidFill>
              <a:latin typeface="+mn-lt"/>
            </a:endParaRPr>
          </a:p>
          <a:p>
            <a:pPr>
              <a:defRPr/>
            </a:pPr>
            <a:r>
              <a:rPr lang="ru-RU" dirty="0">
                <a:latin typeface="+mn-lt"/>
              </a:rPr>
              <a:t>Из них поставщиками Республики Татарстан  заключено </a:t>
            </a:r>
            <a:r>
              <a:rPr lang="ru-RU" sz="2400" b="1" dirty="0">
                <a:solidFill>
                  <a:srgbClr val="45855A"/>
                </a:solidFill>
                <a:latin typeface="+mn-lt"/>
              </a:rPr>
              <a:t>83</a:t>
            </a:r>
            <a:r>
              <a:rPr lang="ru-RU" dirty="0">
                <a:solidFill>
                  <a:srgbClr val="45855A"/>
                </a:solidFill>
                <a:latin typeface="+mn-lt"/>
              </a:rPr>
              <a:t> </a:t>
            </a:r>
            <a:r>
              <a:rPr lang="ru-RU" dirty="0">
                <a:latin typeface="+mn-lt"/>
              </a:rPr>
              <a:t>контракта на сумму  </a:t>
            </a:r>
            <a:r>
              <a:rPr lang="ru-RU" sz="2400" b="1" dirty="0" smtClean="0">
                <a:solidFill>
                  <a:srgbClr val="45855A"/>
                </a:solidFill>
                <a:latin typeface="+mn-lt"/>
              </a:rPr>
              <a:t>868,9</a:t>
            </a:r>
            <a:r>
              <a:rPr lang="ru-RU" dirty="0" smtClean="0">
                <a:latin typeface="+mn-lt"/>
              </a:rPr>
              <a:t> </a:t>
            </a:r>
            <a:r>
              <a:rPr lang="ru-RU" dirty="0">
                <a:latin typeface="+mn-lt"/>
              </a:rPr>
              <a:t>млн.руб.</a:t>
            </a:r>
          </a:p>
          <a:p>
            <a:pPr>
              <a:defRPr/>
            </a:pPr>
            <a:r>
              <a:rPr lang="ru-RU" dirty="0"/>
              <a:t> </a:t>
            </a:r>
          </a:p>
        </p:txBody>
      </p:sp>
      <p:sp>
        <p:nvSpPr>
          <p:cNvPr id="21510" name="Прямоугольник 8"/>
          <p:cNvSpPr>
            <a:spLocks noChangeArrowheads="1"/>
          </p:cNvSpPr>
          <p:nvPr/>
        </p:nvSpPr>
        <p:spPr bwMode="auto">
          <a:xfrm>
            <a:off x="2555875" y="5013325"/>
            <a:ext cx="1435100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"/>
            <a:r>
              <a:rPr lang="ru-RU" b="1">
                <a:solidFill>
                  <a:srgbClr val="C00000"/>
                </a:solidFill>
                <a:latin typeface="Times New Roman" pitchFamily="18" charset="0"/>
              </a:rPr>
              <a:t>1 677,9</a:t>
            </a:r>
          </a:p>
          <a:p>
            <a:pPr algn="ctr" fontAlgn="b"/>
            <a:r>
              <a:rPr lang="ru-RU" sz="2000" b="1">
                <a:solidFill>
                  <a:srgbClr val="C00000"/>
                </a:solidFill>
                <a:latin typeface="Times New Roman" pitchFamily="18" charset="0"/>
              </a:rPr>
              <a:t>млн.р.</a:t>
            </a:r>
          </a:p>
          <a:p>
            <a:pPr algn="ctr" fontAlgn="b"/>
            <a:r>
              <a:rPr lang="ru-RU" sz="2000" b="1">
                <a:solidFill>
                  <a:srgbClr val="45855A"/>
                </a:solidFill>
                <a:latin typeface="Times New Roman" pitchFamily="18" charset="0"/>
              </a:rPr>
              <a:t>68,5 млн.р.</a:t>
            </a:r>
          </a:p>
        </p:txBody>
      </p:sp>
      <p:sp>
        <p:nvSpPr>
          <p:cNvPr id="21511" name="Прямоугольник 9"/>
          <p:cNvSpPr>
            <a:spLocks noChangeArrowheads="1"/>
          </p:cNvSpPr>
          <p:nvPr/>
        </p:nvSpPr>
        <p:spPr bwMode="auto">
          <a:xfrm>
            <a:off x="4187825" y="4292600"/>
            <a:ext cx="15335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"/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</a:rPr>
              <a:t>331 ,8</a:t>
            </a:r>
          </a:p>
          <a:p>
            <a:pPr algn="ctr" fontAlgn="b"/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</a:rPr>
              <a:t>млн.р.</a:t>
            </a:r>
          </a:p>
          <a:p>
            <a:pPr algn="ctr" fontAlgn="b"/>
            <a:r>
              <a:rPr lang="ru-RU" sz="2400" b="1" dirty="0">
                <a:solidFill>
                  <a:srgbClr val="45855A"/>
                </a:solidFill>
                <a:latin typeface="Times New Roman" pitchFamily="18" charset="0"/>
              </a:rPr>
              <a:t>2,9 млн.р.</a:t>
            </a:r>
          </a:p>
        </p:txBody>
      </p:sp>
      <p:sp>
        <p:nvSpPr>
          <p:cNvPr id="21512" name="Прямоугольник 10"/>
          <p:cNvSpPr>
            <a:spLocks noChangeArrowheads="1"/>
          </p:cNvSpPr>
          <p:nvPr/>
        </p:nvSpPr>
        <p:spPr bwMode="auto">
          <a:xfrm>
            <a:off x="1763713" y="2420938"/>
            <a:ext cx="19970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"/>
            <a:r>
              <a:rPr lang="ru-RU" sz="2400" b="1">
                <a:solidFill>
                  <a:srgbClr val="C00000"/>
                </a:solidFill>
                <a:latin typeface="Times New Roman" pitchFamily="18" charset="0"/>
              </a:rPr>
              <a:t>604 ,6 млн.р.</a:t>
            </a:r>
          </a:p>
          <a:p>
            <a:pPr algn="ctr" fontAlgn="b"/>
            <a:r>
              <a:rPr lang="ru-RU" sz="2400" b="1">
                <a:solidFill>
                  <a:srgbClr val="45855A"/>
                </a:solidFill>
                <a:latin typeface="Times New Roman" pitchFamily="18" charset="0"/>
              </a:rPr>
              <a:t>4,2 млн.р.</a:t>
            </a:r>
          </a:p>
        </p:txBody>
      </p:sp>
      <p:sp>
        <p:nvSpPr>
          <p:cNvPr id="21513" name="Прямоугольник 11"/>
          <p:cNvSpPr>
            <a:spLocks noChangeArrowheads="1"/>
          </p:cNvSpPr>
          <p:nvPr/>
        </p:nvSpPr>
        <p:spPr bwMode="auto">
          <a:xfrm>
            <a:off x="2676525" y="3500438"/>
            <a:ext cx="15319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"/>
            <a:r>
              <a:rPr lang="ru-RU" sz="2400" b="1">
                <a:solidFill>
                  <a:srgbClr val="C00000"/>
                </a:solidFill>
                <a:latin typeface="Times New Roman" pitchFamily="18" charset="0"/>
              </a:rPr>
              <a:t>114 ,9</a:t>
            </a:r>
          </a:p>
          <a:p>
            <a:pPr algn="ctr" fontAlgn="b"/>
            <a:r>
              <a:rPr lang="ru-RU" sz="2400" b="1">
                <a:solidFill>
                  <a:srgbClr val="C00000"/>
                </a:solidFill>
                <a:latin typeface="Times New Roman" pitchFamily="18" charset="0"/>
              </a:rPr>
              <a:t>млн.р.</a:t>
            </a:r>
          </a:p>
          <a:p>
            <a:pPr algn="ctr" fontAlgn="b"/>
            <a:r>
              <a:rPr lang="ru-RU" sz="2400" b="1">
                <a:solidFill>
                  <a:srgbClr val="45855A"/>
                </a:solidFill>
                <a:latin typeface="Times New Roman" pitchFamily="18" charset="0"/>
              </a:rPr>
              <a:t>0,5 млн.р.</a:t>
            </a:r>
          </a:p>
        </p:txBody>
      </p:sp>
      <p:sp>
        <p:nvSpPr>
          <p:cNvPr id="21514" name="Прямоугольник 12"/>
          <p:cNvSpPr>
            <a:spLocks noChangeArrowheads="1"/>
          </p:cNvSpPr>
          <p:nvPr/>
        </p:nvSpPr>
        <p:spPr bwMode="auto">
          <a:xfrm>
            <a:off x="1258888" y="5445125"/>
            <a:ext cx="133191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"/>
            <a:r>
              <a:rPr lang="ru-RU" sz="2000" b="1">
                <a:solidFill>
                  <a:srgbClr val="C00000"/>
                </a:solidFill>
                <a:latin typeface="Times New Roman" pitchFamily="18" charset="0"/>
              </a:rPr>
              <a:t>606 ,8</a:t>
            </a:r>
          </a:p>
          <a:p>
            <a:pPr algn="ctr" fontAlgn="b"/>
            <a:r>
              <a:rPr lang="ru-RU" sz="2000" b="1">
                <a:solidFill>
                  <a:srgbClr val="C00000"/>
                </a:solidFill>
                <a:latin typeface="Times New Roman" pitchFamily="18" charset="0"/>
              </a:rPr>
              <a:t>млн.р.</a:t>
            </a:r>
          </a:p>
          <a:p>
            <a:pPr algn="ctr" fontAlgn="b"/>
            <a:r>
              <a:rPr lang="ru-RU" sz="2000" b="1">
                <a:solidFill>
                  <a:srgbClr val="45855A"/>
                </a:solidFill>
                <a:latin typeface="Times New Roman" pitchFamily="18" charset="0"/>
              </a:rPr>
              <a:t>3,6 млн.р.</a:t>
            </a:r>
          </a:p>
        </p:txBody>
      </p:sp>
      <p:sp>
        <p:nvSpPr>
          <p:cNvPr id="21515" name="Прямоугольник 13"/>
          <p:cNvSpPr>
            <a:spLocks noChangeArrowheads="1"/>
          </p:cNvSpPr>
          <p:nvPr/>
        </p:nvSpPr>
        <p:spPr bwMode="auto">
          <a:xfrm>
            <a:off x="119063" y="2784475"/>
            <a:ext cx="13716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"/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</a:rPr>
              <a:t>15 485 ,4</a:t>
            </a:r>
          </a:p>
          <a:p>
            <a:pPr algn="ctr" fontAlgn="b"/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</a:rPr>
              <a:t>млн.р.</a:t>
            </a:r>
          </a:p>
          <a:p>
            <a:pPr algn="ctr" fontAlgn="b"/>
            <a:r>
              <a:rPr lang="ru-RU" sz="2000" b="1" dirty="0" smtClean="0">
                <a:solidFill>
                  <a:srgbClr val="45855A"/>
                </a:solidFill>
                <a:latin typeface="Times New Roman" pitchFamily="18" charset="0"/>
              </a:rPr>
              <a:t>781 </a:t>
            </a:r>
            <a:r>
              <a:rPr lang="ru-RU" sz="2000" b="1" dirty="0">
                <a:solidFill>
                  <a:srgbClr val="45855A"/>
                </a:solidFill>
                <a:latin typeface="Times New Roman" pitchFamily="18" charset="0"/>
              </a:rPr>
              <a:t>млн.р.</a:t>
            </a:r>
          </a:p>
        </p:txBody>
      </p:sp>
      <p:cxnSp>
        <p:nvCxnSpPr>
          <p:cNvPr id="16" name="Прямая соединительная линия 15"/>
          <p:cNvCxnSpPr>
            <a:endCxn id="21510" idx="0"/>
          </p:cNvCxnSpPr>
          <p:nvPr/>
        </p:nvCxnSpPr>
        <p:spPr>
          <a:xfrm>
            <a:off x="2339975" y="4221163"/>
            <a:ext cx="933450" cy="7921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7" name="Прямоугольник 17"/>
          <p:cNvSpPr>
            <a:spLocks noChangeArrowheads="1"/>
          </p:cNvSpPr>
          <p:nvPr/>
        </p:nvSpPr>
        <p:spPr bwMode="auto">
          <a:xfrm>
            <a:off x="0" y="5157788"/>
            <a:ext cx="1330325" cy="101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"/>
            <a:r>
              <a:rPr lang="ru-RU" sz="2000" b="1">
                <a:solidFill>
                  <a:srgbClr val="C00000"/>
                </a:solidFill>
                <a:latin typeface="Times New Roman" pitchFamily="18" charset="0"/>
              </a:rPr>
              <a:t>162 ,6</a:t>
            </a:r>
          </a:p>
          <a:p>
            <a:pPr algn="ctr" fontAlgn="b"/>
            <a:r>
              <a:rPr lang="ru-RU" sz="2000" b="1">
                <a:solidFill>
                  <a:srgbClr val="C00000"/>
                </a:solidFill>
                <a:latin typeface="Times New Roman" pitchFamily="18" charset="0"/>
              </a:rPr>
              <a:t>млн.р.</a:t>
            </a:r>
          </a:p>
          <a:p>
            <a:pPr algn="ctr" fontAlgn="b"/>
            <a:r>
              <a:rPr lang="ru-RU" sz="2000" b="1">
                <a:solidFill>
                  <a:srgbClr val="45855A"/>
                </a:solidFill>
                <a:latin typeface="Times New Roman" pitchFamily="18" charset="0"/>
              </a:rPr>
              <a:t>0 млн.р.</a:t>
            </a:r>
          </a:p>
        </p:txBody>
      </p:sp>
      <p:sp>
        <p:nvSpPr>
          <p:cNvPr id="19" name="Полилиния 18"/>
          <p:cNvSpPr/>
          <p:nvPr/>
        </p:nvSpPr>
        <p:spPr>
          <a:xfrm>
            <a:off x="323850" y="4406900"/>
            <a:ext cx="504825" cy="193675"/>
          </a:xfrm>
          <a:custGeom>
            <a:avLst/>
            <a:gdLst>
              <a:gd name="connsiteX0" fmla="*/ 0 w 504825"/>
              <a:gd name="connsiteY0" fmla="*/ 31461 h 193386"/>
              <a:gd name="connsiteX1" fmla="*/ 85725 w 504825"/>
              <a:gd name="connsiteY1" fmla="*/ 21936 h 193386"/>
              <a:gd name="connsiteX2" fmla="*/ 142875 w 504825"/>
              <a:gd name="connsiteY2" fmla="*/ 60036 h 193386"/>
              <a:gd name="connsiteX3" fmla="*/ 180975 w 504825"/>
              <a:gd name="connsiteY3" fmla="*/ 117186 h 193386"/>
              <a:gd name="connsiteX4" fmla="*/ 295275 w 504825"/>
              <a:gd name="connsiteY4" fmla="*/ 174336 h 193386"/>
              <a:gd name="connsiteX5" fmla="*/ 504825 w 504825"/>
              <a:gd name="connsiteY5" fmla="*/ 193386 h 193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4825" h="193386">
                <a:moveTo>
                  <a:pt x="0" y="31461"/>
                </a:moveTo>
                <a:cubicBezTo>
                  <a:pt x="35282" y="7940"/>
                  <a:pt x="33077" y="0"/>
                  <a:pt x="85725" y="21936"/>
                </a:cubicBezTo>
                <a:cubicBezTo>
                  <a:pt x="106859" y="30742"/>
                  <a:pt x="142875" y="60036"/>
                  <a:pt x="142875" y="60036"/>
                </a:cubicBezTo>
                <a:lnTo>
                  <a:pt x="180975" y="117186"/>
                </a:lnTo>
                <a:cubicBezTo>
                  <a:pt x="194814" y="137945"/>
                  <a:pt x="269045" y="173024"/>
                  <a:pt x="295275" y="174336"/>
                </a:cubicBezTo>
                <a:cubicBezTo>
                  <a:pt x="492866" y="184216"/>
                  <a:pt x="428908" y="155427"/>
                  <a:pt x="504825" y="193386"/>
                </a:cubicBezTo>
              </a:path>
            </a:pathLst>
          </a:cu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21" name="Прямая соединительная линия 20"/>
          <p:cNvCxnSpPr>
            <a:endCxn id="21517" idx="0"/>
          </p:cNvCxnSpPr>
          <p:nvPr/>
        </p:nvCxnSpPr>
        <p:spPr>
          <a:xfrm rot="16200000" flipH="1">
            <a:off x="350044" y="4842669"/>
            <a:ext cx="504825" cy="12541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16200000" flipV="1">
            <a:off x="719932" y="4256881"/>
            <a:ext cx="1295400" cy="10810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6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166</Template>
  <TotalTime>331</TotalTime>
  <Words>412</Words>
  <Application>Microsoft Office PowerPoint</Application>
  <PresentationFormat>Экран (4:3)</PresentationFormat>
  <Paragraphs>191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166</vt:lpstr>
      <vt:lpstr>PRESENTATION  NAME</vt:lpstr>
      <vt:lpstr>Слайд 2</vt:lpstr>
      <vt:lpstr>Всего на ЭТП zakazrf.ru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tetraodon</dc:creator>
  <cp:lastModifiedBy>tetraodon</cp:lastModifiedBy>
  <cp:revision>21</cp:revision>
  <dcterms:created xsi:type="dcterms:W3CDTF">2010-10-18T05:33:13Z</dcterms:created>
  <dcterms:modified xsi:type="dcterms:W3CDTF">2010-10-18T11:56:29Z</dcterms:modified>
</cp:coreProperties>
</file>