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61" r:id="rId4"/>
    <p:sldId id="257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CCFF"/>
    <a:srgbClr val="70F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56F-2801-4F5A-96C2-BC956AF0B014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629E7-0EF8-4FD8-BA11-05FF2338F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1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629E7-0EF8-4FD8-BA11-05FF2338F3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2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824AFED-52CB-4A00-9B0D-81BED4ADC5B7}" type="datetimeFigureOut">
              <a:rPr lang="ru-RU" smtClean="0"/>
              <a:t>25.08.2015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822D4D7-B57B-4753-873F-2496533A99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4762500" cy="381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7488832" cy="1470025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благотворительная </a:t>
            </a:r>
            <a:r>
              <a:rPr lang="ru-RU" sz="24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r>
              <a:rPr lang="ru-RU" sz="2400" b="1" i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«Помоги собраться в школу»</a:t>
            </a:r>
            <a:endParaRPr lang="ru-RU" sz="2000" b="1" i="1" cap="small" spc="12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268760"/>
            <a:ext cx="6048672" cy="1596380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small" spc="-8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Республикакүләм</a:t>
            </a:r>
            <a:r>
              <a:rPr lang="ru-RU" sz="2400" b="1" i="1" cap="small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i="1" cap="small" spc="-8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хәйрия</a:t>
            </a:r>
            <a:r>
              <a:rPr lang="ru-RU" sz="2400" b="1" i="1" cap="small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i="1" cap="small" spc="-8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акциясе</a:t>
            </a:r>
            <a:r>
              <a:rPr lang="ru-RU" sz="2400" b="1" i="1" cap="small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i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cap="small" spc="-8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Мәктәпкә</a:t>
            </a:r>
            <a:r>
              <a:rPr lang="ru-RU" sz="2400" b="1" i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small" spc="-8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җыенырга</a:t>
            </a:r>
            <a:r>
              <a:rPr lang="ru-RU" sz="2400" b="1" i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small" spc="-8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ярдәм</a:t>
            </a:r>
            <a:r>
              <a:rPr lang="ru-RU" sz="2400" b="1" i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small" spc="-8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ит</a:t>
            </a:r>
            <a:r>
              <a:rPr lang="ru-RU" sz="2400" b="1" i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30221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2007 года по инициативе Республиканского совета по вопросам благотворительной деятельности и поддержке Президента Республики Татарстан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благотворительная акция «Помоги собраться в школу», направленная на оказание адресной социальной помощи детям из малообеспеченных, многодетных семей, приемным детям, детям-инвалидам и др.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2007 по 2014 годы благотворительная помощь оказана 142 310 будущим первоклассникам и 50 661 обучающемуся со 2 по 11 класс на общую сумму 160 млн.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9610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87208" cy="756002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Республиканской благотворительной акции </a:t>
            </a:r>
            <a:br>
              <a:rPr lang="ru-RU" sz="24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собраться в школу»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08243"/>
              </p:ext>
            </p:extLst>
          </p:nvPr>
        </p:nvGraphicFramePr>
        <p:xfrm>
          <a:off x="1259632" y="1340768"/>
          <a:ext cx="6576392" cy="43996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512392"/>
              </a:tblGrid>
              <a:tr h="1062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1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детей, получивших благотворительную помощь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сумма 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привлечённых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благотворительных средств</a:t>
                      </a:r>
                      <a:endParaRPr lang="ru-RU" sz="11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1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7 585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млн. 55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тыс.рублей</a:t>
                      </a:r>
                      <a:endParaRPr lang="ru-RU" sz="11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1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13 516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млн.рублей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1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18 413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млн. 782 тыс.рублей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21 616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млн. 602 тыс.рублей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24 600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млн. 934 тыс.рублей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821</a:t>
                      </a:r>
                      <a:endParaRPr lang="ru-RU" sz="11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млн. 529 тыс.рублей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22 930 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млн. 647 тыс. рублей 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490 </a:t>
                      </a:r>
                      <a:endParaRPr lang="ru-RU" sz="11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млн. 451 тыс.рублей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192 971 чел.                 </a:t>
                      </a:r>
                      <a:endParaRPr lang="ru-RU" sz="11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 млн. рублей</a:t>
                      </a:r>
                      <a:endParaRPr lang="ru-RU" sz="11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86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prt-soc4\AppData\Local\Microsoft\Windows\Temporary Internet Files\Content.Outlook\ODUY5ASX\Сарман МР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4780" r="7473" b="4899"/>
          <a:stretch/>
        </p:blipFill>
        <p:spPr bwMode="auto">
          <a:xfrm>
            <a:off x="238801" y="1324998"/>
            <a:ext cx="42402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8988" y="1324998"/>
            <a:ext cx="2417650" cy="369332"/>
          </a:xfrm>
          <a:prstGeom prst="rect">
            <a:avLst/>
          </a:prstGeom>
          <a:solidFill>
            <a:srgbClr val="99CCFF">
              <a:alpha val="36863"/>
            </a:srgbClr>
          </a:solidFill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Сармановский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aprt-soc4\AppData\Local\Microsoft\Windows\Temporary Internet Files\Content.Outlook\ODUY5ASX\спасский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38" y="3919470"/>
            <a:ext cx="4499776" cy="274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04459" y="3923764"/>
            <a:ext cx="1887055" cy="369332"/>
          </a:xfrm>
          <a:prstGeom prst="rect">
            <a:avLst/>
          </a:prstGeom>
          <a:solidFill>
            <a:srgbClr val="99CCFF">
              <a:alpha val="38824"/>
            </a:srgb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Спасский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7786" y="184482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 школьникам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Сармановского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были вручены комплекты школьных принадлежностей и комплектов школьной или спортивной формы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86" y="4581128"/>
            <a:ext cx="434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Спасском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вручены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 комплектов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принадлежностей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 комплектов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или спортивной формы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08520" y="118247"/>
            <a:ext cx="8855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cap="all" spc="-60" dirty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Мероприятия, проводимые в рамках </a:t>
            </a:r>
            <a:r>
              <a:rPr lang="ru-RU" sz="2000" b="1" i="1" cap="all" spc="-60" dirty="0" smtClean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акции </a:t>
            </a:r>
          </a:p>
          <a:p>
            <a:pPr algn="ctr"/>
            <a:r>
              <a:rPr lang="ru-RU" sz="2000" b="1" i="1" cap="all" spc="-60" dirty="0" smtClean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000" b="1" i="1" cap="all" spc="-60" dirty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Помоги собраться в школу» </a:t>
            </a:r>
            <a:br>
              <a:rPr lang="ru-RU" sz="2000" b="1" i="1" cap="all" spc="-60" dirty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i="1" cap="all" spc="-60" dirty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Му</a:t>
            </a:r>
            <a:r>
              <a:rPr lang="ru-RU" sz="2000" b="1" i="1" cap="all" spc="-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</a:t>
            </a:r>
            <a:r>
              <a:rPr lang="ru-RU" sz="2000" b="1" i="1" cap="all" spc="-60" dirty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ципальных районах 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61" y="1263250"/>
            <a:ext cx="4083917" cy="277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prt-soc4\AppData\Local\Microsoft\Windows\Temporary Internet Files\Content.Outlook\ODUY5ASX\высокогорски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800" r="-2803"/>
          <a:stretch/>
        </p:blipFill>
        <p:spPr bwMode="auto">
          <a:xfrm>
            <a:off x="611560" y="4024941"/>
            <a:ext cx="4147578" cy="27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964488" cy="13716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проводимые в рамках акции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собраться в школу»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районах РТ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3633563"/>
            <a:ext cx="2369623" cy="369332"/>
          </a:xfrm>
          <a:prstGeom prst="rect">
            <a:avLst/>
          </a:prstGeom>
          <a:solidFill>
            <a:srgbClr val="99CCFF">
              <a:alpha val="38824"/>
            </a:srgbClr>
          </a:solidFill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Балтасинский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052" y="6363348"/>
            <a:ext cx="2508251" cy="369332"/>
          </a:xfrm>
          <a:prstGeom prst="rect">
            <a:avLst/>
          </a:prstGeom>
          <a:solidFill>
            <a:srgbClr val="99CCFF">
              <a:alpha val="38824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Высокогорский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423" y="1880553"/>
            <a:ext cx="36647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Балтасинском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школьникам были вручены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 школьных принадлежностей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комплект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26541" y="4950634"/>
            <a:ext cx="4242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 школьника Высокогорского района получили комплекты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9" y="1396157"/>
            <a:ext cx="38227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55" y="3569152"/>
            <a:ext cx="2590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2520"/>
            <a:ext cx="3888432" cy="272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89" y="4052522"/>
            <a:ext cx="17557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700808"/>
            <a:ext cx="40287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Алексеевском районе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 были вручены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 комплекта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принадлежностей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 школьной или спортивной формы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055" y="4944342"/>
            <a:ext cx="408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274 школьников Арского района получили комплекты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cap="all" spc="-60" dirty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Мероприятия, проводимые в рамках </a:t>
            </a:r>
            <a:r>
              <a:rPr lang="ru-RU" sz="2000" b="1" i="1" cap="all" spc="-60" dirty="0" smtClean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акции </a:t>
            </a:r>
          </a:p>
          <a:p>
            <a:pPr algn="ctr"/>
            <a:r>
              <a:rPr lang="ru-RU" sz="2000" b="1" i="1" cap="all" spc="-60" dirty="0" smtClean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000" b="1" i="1" cap="all" spc="-60" dirty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Помоги собраться в школу» </a:t>
            </a:r>
            <a:br>
              <a:rPr lang="ru-RU" sz="2000" b="1" i="1" cap="all" spc="-60" dirty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i="1" cap="all" spc="-60" dirty="0">
                <a:solidFill>
                  <a:srgbClr val="D128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Муниципальных районах 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7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лаготворительная акция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сбору гуманитарной помощи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«День знаний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916832"/>
            <a:ext cx="3826768" cy="4525963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оказания помощи учащимся образовательных учреждений Донецкой и Луганской народных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 в канун 1 сентября в Республике Татарстан был организован сбор гуманитарной помощи и направлено 440 коробок канцелярских принадлежностей, школьная и спортивная форма и другие предметы детской школьной одежды в количестве 1000 комплектов на сумму около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3 </a:t>
            </a: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7" y="2204864"/>
            <a:ext cx="43919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счета </a:t>
            </a:r>
            <a:br>
              <a:rPr lang="ru-RU" sz="24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Республиканской благотворительной акции</a:t>
            </a:r>
            <a:br>
              <a:rPr lang="ru-RU" sz="24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«Помоги собраться в школу»</a:t>
            </a:r>
            <a:endParaRPr lang="ru-RU" sz="2400" b="1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599460" cy="436202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 «АК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СОЗИДАНИЕ»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1061600052425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ИНН/КПП 1658079690/165701001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р/с 40703810100020000999 в ОАО "АК БАРС" БАНК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БИК 049205805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корреспондентский счет 30101810000000000805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платежа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собраться в школу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название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29" y="4797152"/>
            <a:ext cx="2650622" cy="18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178</TotalTime>
  <Words>385</Words>
  <Application>Microsoft Office PowerPoint</Application>
  <PresentationFormat>Экран (4:3)</PresentationFormat>
  <Paragraphs>66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Главная</vt:lpstr>
      <vt:lpstr>Республиканская благотворительная акция «Помоги собраться в школу»</vt:lpstr>
      <vt:lpstr>Итоги Республиканской благотворительной акции  «Помоги собраться в школу»</vt:lpstr>
      <vt:lpstr>Презентация PowerPoint</vt:lpstr>
      <vt:lpstr>Мероприятия, проводимые в рамках акции  «Помоги собраться в школу»  в Муниципальных районах РТ</vt:lpstr>
      <vt:lpstr>Презентация PowerPoint</vt:lpstr>
      <vt:lpstr>Благотворительная акция  по сбору гуманитарной помощи  «День знаний в Новороссию!»</vt:lpstr>
      <vt:lpstr>Реквизиты счета  Республиканской благотворительной акции  «Помоги собраться в школу»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Республиканская акция «Помоги собраться в школу»</dc:title>
  <dc:creator>Алиуллина Л.К.</dc:creator>
  <cp:lastModifiedBy>Алиуллина Л.К.</cp:lastModifiedBy>
  <cp:revision>19</cp:revision>
  <dcterms:created xsi:type="dcterms:W3CDTF">2015-08-24T07:21:14Z</dcterms:created>
  <dcterms:modified xsi:type="dcterms:W3CDTF">2015-08-25T06:25:36Z</dcterms:modified>
</cp:coreProperties>
</file>