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418" r:id="rId3"/>
    <p:sldId id="509" r:id="rId4"/>
    <p:sldId id="498" r:id="rId5"/>
    <p:sldId id="510" r:id="rId6"/>
    <p:sldId id="523" r:id="rId7"/>
    <p:sldId id="524" r:id="rId8"/>
    <p:sldId id="525" r:id="rId9"/>
    <p:sldId id="514" r:id="rId10"/>
    <p:sldId id="502" r:id="rId11"/>
    <p:sldId id="503" r:id="rId12"/>
    <p:sldId id="466" r:id="rId13"/>
    <p:sldId id="520" r:id="rId14"/>
    <p:sldId id="521" r:id="rId15"/>
    <p:sldId id="519" r:id="rId16"/>
    <p:sldId id="518" r:id="rId17"/>
    <p:sldId id="517" r:id="rId18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ртем Климин" initials="АК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22D"/>
    <a:srgbClr val="33CC33"/>
    <a:srgbClr val="069C2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9" autoAdjust="0"/>
    <p:restoredTop sz="95771" autoAdjust="0"/>
  </p:normalViewPr>
  <p:slideViewPr>
    <p:cSldViewPr>
      <p:cViewPr varScale="1">
        <p:scale>
          <a:sx n="94" d="100"/>
          <a:sy n="94" d="100"/>
        </p:scale>
        <p:origin x="-81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93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C376C-5504-4FB5-AB6B-C113A142D8F1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0AA1-0F96-4A70-B49A-F502E076C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0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C7E06-78EF-4177-93CC-1143B0BFE051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D0867-0927-47CD-9DF8-0DB54DF6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7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7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0BEF50-6C15-41F7-9979-E747FFD8B2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0BEF50-6C15-41F7-9979-E747FFD8B2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8D720E-8B7A-43E8-8DA0-8A4F7A5A04E1}" type="datetimeFigureOut">
              <a:rPr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69966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9FD2EF-9DD2-4943-B77F-64A871026BD0}" type="datetimeFigureOut">
              <a:rPr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F71256-72A5-48DB-B287-1B62C6D3AC18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40168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49FC3B-D827-41B4-BB49-FDAFBB1AD21F}" type="datetimeFigureOut">
              <a:rPr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E4C2E3-0906-423E-972C-58E82A50B154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34009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9EFF8DA-EF1C-4507-A017-15D1FD472511}" type="datetimeFigureOut">
              <a:rPr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7762CE-F4B3-48B4-BD9E-2330760A4218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52072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AE9D9D-E778-4B9C-B812-F675C46BC3BA}" type="datetimeFigureOut">
              <a:rPr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370209-B553-4974-A522-CAA80CA32F5E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34843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381160-5235-4382-B5B7-AAC270D8AECB}" type="datetimeFigureOut">
              <a:rPr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983F4D-2650-4A4A-B715-1DDDD8540955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1518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6C5CB9-2ECA-4E9D-863B-040991C336E6}" type="datetimeFigureOut">
              <a:rPr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051EB5-230F-4E75-88FF-07F60982B951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78994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9AB8AE-AEB5-4884-8CB0-C083A23ECF2F}" type="datetimeFigureOut">
              <a:rPr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A25C92-C1BA-4659-B3C3-F4A07E715B13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9043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997F60-6D5F-4392-A62A-430EE8D3B8D1}" type="datetimeFigureOut">
              <a:rPr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855FE0-B4D3-48A4-A938-18FB4E0AFC93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2361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5B3456-4157-4F0A-93C9-DF61C0D9BBE8}" type="datetimeFigureOut">
              <a:rPr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45895C-ABE0-402B-B9BA-AB7475D3C474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53566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40243A-1A0F-4DC1-9A06-961A543F75D3}" type="datetimeFigureOut">
              <a:rPr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E353AC-4426-4DE4-9E9D-D4D8F92D74C5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42049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/>
          <a:stretch>
            <a:fillRect/>
          </a:stretch>
        </p:blipFill>
        <p:spPr bwMode="auto">
          <a:xfrm>
            <a:off x="0" y="0"/>
            <a:ext cx="91440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4192"/>
            <a:ext cx="9144000" cy="4246563"/>
          </a:xfrm>
          <a:prstGeom prst="rect">
            <a:avLst/>
          </a:prstGeom>
          <a:gradFill rotWithShape="1">
            <a:gsLst>
              <a:gs pos="0">
                <a:schemeClr val="bg1">
                  <a:alpha val="64998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1541463"/>
            <a:endParaRPr lang="ru-RU" sz="3000">
              <a:latin typeface="Calibri" pitchFamily="34" charset="0"/>
            </a:endParaRPr>
          </a:p>
        </p:txBody>
      </p:sp>
      <p:pic>
        <p:nvPicPr>
          <p:cNvPr id="5" name="Рисунок 4" descr="Описание: Описание: C:\Users\micadmin\AppData\Local\Microsoft\Windows\Temporary Internet Files\Content.Word\etat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29150"/>
            <a:ext cx="1368151" cy="2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/>
          <a:stretch>
            <a:fillRect/>
          </a:stretch>
        </p:blipFill>
        <p:spPr bwMode="auto">
          <a:xfrm>
            <a:off x="0" y="0"/>
            <a:ext cx="91440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-4763"/>
            <a:ext cx="9144000" cy="4246563"/>
          </a:xfrm>
          <a:prstGeom prst="rect">
            <a:avLst/>
          </a:prstGeom>
          <a:gradFill rotWithShape="1">
            <a:gsLst>
              <a:gs pos="0">
                <a:schemeClr val="bg1">
                  <a:alpha val="64998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1541463" fontAlgn="base">
              <a:spcBef>
                <a:spcPct val="0"/>
              </a:spcBef>
              <a:spcAft>
                <a:spcPct val="0"/>
              </a:spcAft>
            </a:pPr>
            <a:endParaRPr sz="30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8" name="Рисунок 4" descr="Описание: Описание: C:\Users\micadmin\AppData\Local\Microsoft\Windows\Temporary Internet Files\Content.Word\etat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629150"/>
            <a:ext cx="13684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79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4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1723132"/>
            <a:ext cx="8915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ГОСУДАРСТВЕННЫЕ И МУНИЦИПАЛЬНЫЕ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УСЛУГИ В ЭЛЕКТРОННОМ ВИДЕ</a:t>
            </a:r>
            <a:b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БЕЗ ОЧЕРЕДЕЙ И ЛИШНИХ ВИЗИТОВ</a:t>
            </a:r>
          </a:p>
        </p:txBody>
      </p:sp>
    </p:spTree>
    <p:extLst>
      <p:ext uri="{BB962C8B-B14F-4D97-AF65-F5344CB8AC3E}">
        <p14:creationId xmlns:p14="http://schemas.microsoft.com/office/powerpoint/2010/main" val="20420231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333375" y="160338"/>
            <a:ext cx="9477375" cy="5027612"/>
            <a:chOff x="-333375" y="160338"/>
            <a:chExt cx="9477375" cy="5027612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0" y="160338"/>
              <a:ext cx="9144000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sz="2400" b="1" dirty="0">
                  <a:solidFill>
                    <a:srgbClr val="4F81BD">
                      <a:lumMod val="75000"/>
                    </a:srgbClr>
                  </a:solidFill>
                  <a:cs typeface="Arial" charset="0"/>
                </a:rPr>
                <a:t>СОХРАНЕНИЕ ДАННЫХ БАНКОВСКОЙ КАРТЫ </a:t>
              </a:r>
              <a:r>
                <a:rPr sz="2600" b="1" dirty="0">
                  <a:solidFill>
                    <a:srgbClr val="4F81BD">
                      <a:lumMod val="75000"/>
                    </a:srgbClr>
                  </a:solidFill>
                  <a:cs typeface="Arial" charset="0"/>
                </a:rPr>
                <a:t/>
              </a:r>
              <a:br>
                <a:rPr sz="2600" b="1" dirty="0">
                  <a:solidFill>
                    <a:srgbClr val="4F81BD">
                      <a:lumMod val="75000"/>
                    </a:srgbClr>
                  </a:solidFill>
                  <a:cs typeface="Arial" charset="0"/>
                </a:rPr>
              </a:br>
              <a:endParaRPr sz="2600" dirty="0">
                <a:solidFill>
                  <a:srgbClr val="4F81BD">
                    <a:lumMod val="75000"/>
                  </a:srgbClr>
                </a:solidFill>
                <a:cs typeface="Arial" charset="0"/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7175" y="361950"/>
              <a:ext cx="8769350" cy="4762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075" y="2546350"/>
              <a:ext cx="6534150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9000" y="3362325"/>
              <a:ext cx="3840163" cy="1724025"/>
            </a:xfrm>
            <a:prstGeom prst="rect">
              <a:avLst/>
            </a:prstGeom>
            <a:ln w="28575">
              <a:solidFill>
                <a:srgbClr val="C00000"/>
              </a:solidFill>
              <a:prstDash val="dash"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2" name="Прямая со стрелкой 11"/>
            <p:cNvCxnSpPr/>
            <p:nvPr/>
          </p:nvCxnSpPr>
          <p:spPr>
            <a:xfrm flipH="1" flipV="1">
              <a:off x="2895600" y="3181350"/>
              <a:ext cx="509588" cy="185738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511" name="Прямоугольник 12"/>
            <p:cNvSpPr>
              <a:spLocks noChangeArrowheads="1"/>
            </p:cNvSpPr>
            <p:nvPr/>
          </p:nvSpPr>
          <p:spPr bwMode="auto">
            <a:xfrm>
              <a:off x="-333375" y="4171950"/>
              <a:ext cx="3686175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sz="2000" b="1">
                  <a:solidFill>
                    <a:srgbClr val="C00000"/>
                  </a:solidFill>
                  <a:cs typeface="Arial" charset="0"/>
                </a:rPr>
                <a:t>Выбор сохраненной карты </a:t>
              </a:r>
              <a:br>
                <a:rPr sz="2000" b="1">
                  <a:solidFill>
                    <a:srgbClr val="C00000"/>
                  </a:solidFill>
                  <a:cs typeface="Arial" charset="0"/>
                </a:rPr>
              </a:br>
              <a:r>
                <a:rPr sz="2000" b="1">
                  <a:solidFill>
                    <a:srgbClr val="C00000"/>
                  </a:solidFill>
                  <a:cs typeface="Arial" charset="0"/>
                </a:rPr>
                <a:t>в момент совершения </a:t>
              </a:r>
              <a:br>
                <a:rPr sz="2000" b="1">
                  <a:solidFill>
                    <a:srgbClr val="C00000"/>
                  </a:solidFill>
                  <a:cs typeface="Arial" charset="0"/>
                </a:rPr>
              </a:br>
              <a:r>
                <a:rPr sz="2000" b="1">
                  <a:solidFill>
                    <a:srgbClr val="C00000"/>
                  </a:solidFill>
                  <a:cs typeface="Arial" charset="0"/>
                </a:rPr>
                <a:t>платежных операций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24979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2372218" y="119063"/>
            <a:ext cx="677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ОПЛАТА ШТРАФОВ ЗА НАРУШЕНИЯ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ПРАВИЛ ДОРОЖНОГО ДВИЖЕНИЯ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005285" y="1115668"/>
            <a:ext cx="3657600" cy="609599"/>
            <a:chOff x="0" y="285750"/>
            <a:chExt cx="3505200" cy="6095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Пятиугольник 11"/>
            <p:cNvSpPr/>
            <p:nvPr/>
          </p:nvSpPr>
          <p:spPr>
            <a:xfrm>
              <a:off x="0" y="336762"/>
              <a:ext cx="3505200" cy="558587"/>
            </a:xfrm>
            <a:prstGeom prst="homePlate">
              <a:avLst/>
            </a:prstGeom>
            <a:solidFill>
              <a:schemeClr val="accent5">
                <a:alpha val="68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1012" y="285750"/>
              <a:ext cx="37667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2710" y="424249"/>
              <a:ext cx="28764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dirty="0" smtClean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Просмотр фотоматериала</a:t>
              </a:r>
              <a:endParaRPr lang="ru-RU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3858" y="1090844"/>
            <a:ext cx="3352800" cy="609599"/>
            <a:chOff x="0" y="285750"/>
            <a:chExt cx="3505200" cy="6095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Пятиугольник 15"/>
            <p:cNvSpPr/>
            <p:nvPr/>
          </p:nvSpPr>
          <p:spPr>
            <a:xfrm>
              <a:off x="0" y="336762"/>
              <a:ext cx="3505200" cy="558587"/>
            </a:xfrm>
            <a:prstGeom prst="homePlate">
              <a:avLst/>
            </a:prstGeom>
            <a:solidFill>
              <a:schemeClr val="accent5">
                <a:alpha val="68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589" y="285750"/>
              <a:ext cx="41092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5321" y="424249"/>
              <a:ext cx="291015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Узнать о наличии штрафа</a:t>
              </a:r>
              <a:endParaRPr lang="ru-RU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3314" name="Picture 2" descr="http://uslugi.tatar.ru/design/images/gibdd_pay_fi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8" y="119063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Лия\AppData\Local\Microsoft\Windows\Temporary Internet Files\Content.Outlook\X3VRI6QZ\Машинка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9" y="1838207"/>
            <a:ext cx="3163286" cy="191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ия\AppData\Local\Microsoft\Windows\Temporary Internet Files\Content.Outlook\X3VRI6QZ\Машинка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09" y="3181588"/>
            <a:ext cx="2388406" cy="1766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Лия\AppData\Local\Microsoft\Windows\Temporary Internet Files\Content.Outlook\X3VRI6QZ\Машинка 2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71" y="1807292"/>
            <a:ext cx="2616866" cy="248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6853176" y="2614326"/>
            <a:ext cx="2294540" cy="646331"/>
            <a:chOff x="-15080" y="285750"/>
            <a:chExt cx="3520280" cy="6463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Пятиугольник 18"/>
            <p:cNvSpPr/>
            <p:nvPr/>
          </p:nvSpPr>
          <p:spPr>
            <a:xfrm>
              <a:off x="0" y="336762"/>
              <a:ext cx="3505200" cy="558587"/>
            </a:xfrm>
            <a:prstGeom prst="homePlate">
              <a:avLst/>
            </a:prstGeom>
            <a:solidFill>
              <a:schemeClr val="accent5">
                <a:alpha val="68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-15080" y="285750"/>
              <a:ext cx="4488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ru-RU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82711" y="423097"/>
              <a:ext cx="2788676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dirty="0" smtClean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Оплатить штраф</a:t>
              </a:r>
              <a:endParaRPr lang="ru-RU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45" name="Picture 5" descr="C:\Users\Лия\AppData\Local\Microsoft\Windows\Temporary Internet Files\Content.Outlook\X3VRI6QZ\Снимо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14" y="3515988"/>
            <a:ext cx="3208742" cy="145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4271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9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9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-77788"/>
            <a:ext cx="9144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Посещаемость</a:t>
            </a:r>
            <a:r>
              <a:rPr lang="ru-RU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Портала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государственных и муниципальных услуг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Республики Татарстан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" y="758825"/>
          <a:ext cx="8839199" cy="387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99"/>
                <a:gridCol w="1143000"/>
                <a:gridCol w="1143000"/>
                <a:gridCol w="1066800"/>
                <a:gridCol w="1143000"/>
                <a:gridCol w="1143000"/>
                <a:gridCol w="1371600"/>
              </a:tblGrid>
              <a:tr h="396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2012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baseline="0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ЯНВАРЬ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ФЕВРАЛЬ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МАРТ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ЯНВАРЬ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ФЕВРАЛЬ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МАРТ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662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КОЛИЧЕСТВО СЕАНСОВ,</a:t>
                      </a:r>
                      <a:b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ПОСЕЩЕНИЙ ПОРТАЛА 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104 000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163 000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320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000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537 983</a:t>
                      </a:r>
                      <a:endParaRPr lang="ru-RU" sz="1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604 179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653 355</a:t>
                      </a:r>
                      <a:endParaRPr lang="ru-RU" sz="1800" b="1" kern="1200" baseline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02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УНИКАЛЬНЫЕ ПОСЕТИТЕЛИ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57 000</a:t>
                      </a:r>
                      <a:endParaRPr lang="ru-RU" sz="1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82 000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133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00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215 675</a:t>
                      </a:r>
                      <a:endParaRPr lang="ru-RU" sz="1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236 859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248 459</a:t>
                      </a:r>
                      <a:endParaRPr lang="ru-RU" sz="1800" b="1" kern="1200" baseline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997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ПРОСМОТРЕННЫЕ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СТРАНИЦЫ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0,36</a:t>
                      </a:r>
                      <a:b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  <a:endParaRPr lang="ru-RU" sz="1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642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тыс.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,64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  <a:endParaRPr lang="ru-RU" sz="1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3,65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млн.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3,95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млн.</a:t>
                      </a:r>
                      <a:endParaRPr lang="ru-RU" sz="1800" b="1" kern="1200" baseline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2825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ПРЯМОЙ ТРАФИК </a:t>
                      </a:r>
                    </a:p>
                    <a:p>
                      <a:pPr algn="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(знают адрес Портала)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7,11%</a:t>
                      </a:r>
                      <a:endParaRPr lang="ru-RU" sz="1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9,6%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%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19 %</a:t>
                      </a:r>
                      <a:endParaRPr lang="ru-RU" sz="1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</a:t>
                      </a:r>
                      <a:r>
                        <a:rPr lang="ru-RU" sz="16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18,3 %</a:t>
                      </a:r>
                      <a:endParaRPr lang="ru-RU" sz="1800" b="1" kern="1200" baseline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9808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712788"/>
            <a:ext cx="5548313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324600" y="649288"/>
            <a:ext cx="2514600" cy="461962"/>
          </a:xfrm>
          <a:prstGeom prst="rect">
            <a:avLst/>
          </a:prstGeom>
          <a:solidFill>
            <a:schemeClr val="accent5">
              <a:alpha val="64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uslugi.tatarstan.ru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19063"/>
            <a:ext cx="556260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Ежемесячно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жители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Республики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Татарстан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пользуются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электронными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услугами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3153311"/>
            <a:ext cx="4671472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1,1 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млн. раз</a:t>
            </a:r>
          </a:p>
        </p:txBody>
      </p:sp>
    </p:spTree>
    <p:extLst>
      <p:ext uri="{BB962C8B-B14F-4D97-AF65-F5344CB8AC3E}">
        <p14:creationId xmlns:p14="http://schemas.microsoft.com/office/powerpoint/2010/main" val="221972669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107950" y="158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+mn-lt"/>
              </a:rPr>
              <a:t>ГРАЖДАНСКИЙ КОНТРОЛЬ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7950" y="627063"/>
            <a:ext cx="4683125" cy="3835400"/>
            <a:chOff x="107950" y="627063"/>
            <a:chExt cx="4683125" cy="38354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627063"/>
              <a:ext cx="4683125" cy="3835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109538" y="2643188"/>
              <a:ext cx="4679950" cy="108108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2400" y="1635125"/>
              <a:ext cx="4521200" cy="96678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2400" y="3795713"/>
              <a:ext cx="4489450" cy="66675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55625"/>
            <a:ext cx="3598863" cy="396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3951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063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+mn-lt"/>
              </a:rPr>
              <a:t>ГРАЖДАНСКИЙ КОНТРОЛЬ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388" y="484188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+mn-lt"/>
              </a:rPr>
              <a:t>Было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8" r="6923"/>
          <a:stretch>
            <a:fillRect/>
          </a:stretch>
        </p:blipFill>
        <p:spPr bwMode="auto">
          <a:xfrm>
            <a:off x="4795838" y="1058863"/>
            <a:ext cx="37782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52950" y="555625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+mn-lt"/>
              </a:rPr>
              <a:t>Стало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79388" y="987425"/>
            <a:ext cx="6840537" cy="3975100"/>
            <a:chOff x="179388" y="987425"/>
            <a:chExt cx="6840537" cy="39751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987425"/>
              <a:ext cx="4267200" cy="3975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Скругленный прямоугольник 6"/>
            <p:cNvSpPr/>
            <p:nvPr/>
          </p:nvSpPr>
          <p:spPr>
            <a:xfrm>
              <a:off x="2339975" y="2284413"/>
              <a:ext cx="1944688" cy="267811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 flipV="1">
              <a:off x="4298950" y="3906838"/>
              <a:ext cx="509588" cy="18573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4716463" y="3971925"/>
              <a:ext cx="23034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2000" b="1" dirty="0">
                  <a:solidFill>
                    <a:srgbClr val="4F81BD">
                      <a:lumMod val="75000"/>
                    </a:srgbClr>
                  </a:solidFill>
                  <a:latin typeface="+mn-lt"/>
                </a:rPr>
                <a:t>Отзывы граждан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1916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4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1723132"/>
            <a:ext cx="8915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ГОСУДАРСТВЕННЫЕ И МУНИЦИПАЛЬНЫЕ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УСЛУГИ В ЭЛЕКТРОННОМ ВИДЕ</a:t>
            </a:r>
            <a:b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БЕЗ ОЧЕРЕДЕЙ И ЛИШНИХ ВИЗИТОВ</a:t>
            </a:r>
          </a:p>
        </p:txBody>
      </p:sp>
    </p:spTree>
    <p:extLst>
      <p:ext uri="{BB962C8B-B14F-4D97-AF65-F5344CB8AC3E}">
        <p14:creationId xmlns:p14="http://schemas.microsoft.com/office/powerpoint/2010/main" val="24348112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" y="895350"/>
            <a:ext cx="3967270" cy="332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18920" y="246062"/>
            <a:ext cx="2514600" cy="461962"/>
          </a:xfrm>
          <a:prstGeom prst="rect">
            <a:avLst/>
          </a:prstGeom>
          <a:solidFill>
            <a:schemeClr val="accent5">
              <a:alpha val="64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uslugi.tatarstan.ru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2423" y="113030"/>
            <a:ext cx="519621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Портал государственных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и муниципальных услуг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Республики Татарстан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−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Интернет-ресурс, создан для взаимодействия населения с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органами государственной власти и местного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самоуправления Республики Татарстан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части предоставления государственных,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муниципальных и социально значимых </a:t>
            </a:r>
            <a:r>
              <a:rPr lang="ru-RU" sz="2000" b="1" dirty="0">
                <a:solidFill>
                  <a:srgbClr val="C00000"/>
                </a:solidFill>
              </a:rPr>
              <a:t>услуг в электронном виде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85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28" y="2952750"/>
            <a:ext cx="5521472" cy="147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http://uslugi.tatar.ru/design/images/_serv_egrp.png?1295951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9937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slugi.tatar.ru/design/images/service_gkn.png?4605420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31" y="1344963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slugi.tatar.ru/design/images/serv_gibdd.png?14129588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4" y="2528605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-732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УСЛУГИ РЕСПУБЛИКИ ТАТАРСТАН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8" name="Picture 14" descr="http://uslugi.tatar.ru/design/images/service_mis.png?19436289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92097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slugi.tatar.ru/design/images/service_zags.png?10855717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98815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slugi.tatar.ru/design/images/group_zhkh_new.png?5375874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2128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slugi.tatar.ru/design/images/electronic-services/cei.png?3449756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811733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slugi.tatar.ru/design/images/electronic-services/group_nalog.png?55280228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30353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slugi.tatar.ru/design/images/service_passport.png?2249696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9573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212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1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1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1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9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8" descr="http://uslugi.tatar.ru/design/images/_serv_egrp.png?1295951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39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720155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Возможность </a:t>
            </a:r>
            <a:r>
              <a:rPr lang="ru-RU" sz="2800" b="1" dirty="0">
                <a:solidFill>
                  <a:srgbClr val="C00000"/>
                </a:solidFill>
              </a:rPr>
              <a:t>«</a:t>
            </a:r>
            <a:r>
              <a:rPr lang="ru-RU" sz="2800" b="1" dirty="0" err="1">
                <a:solidFill>
                  <a:srgbClr val="C00000"/>
                </a:solidFill>
              </a:rPr>
              <a:t>on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line</a:t>
            </a:r>
            <a:r>
              <a:rPr lang="ru-RU" sz="2800" b="1" dirty="0">
                <a:solidFill>
                  <a:srgbClr val="C00000"/>
                </a:solidFill>
              </a:rPr>
              <a:t>»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оплаты услуг </a:t>
            </a:r>
            <a:r>
              <a:rPr lang="ru-RU" sz="2800" b="1" dirty="0" smtClean="0">
                <a:solidFill>
                  <a:srgbClr val="C00000"/>
                </a:solidFill>
              </a:rPr>
              <a:t>любыми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банковскими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картами</a:t>
            </a:r>
          </a:p>
        </p:txBody>
      </p:sp>
      <p:pic>
        <p:nvPicPr>
          <p:cNvPr id="4098" name="Picture 2" descr="https://uslugi.tatar.ru/design/images/group_zhkh_new.png?17682926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66719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uslugi.tatar.ru/design/images/service_gkn.png?4605420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1239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uslugi.tatar.ru/design/images/electronic-services/cei.png?3449756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21145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uslugi.tatar.ru/design/images/electronic-services/group_nalog.png?5528022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802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uslugi.tatar.ru/design/images/service_passport.png?2249696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61924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slugi.tatar.ru/design/images/service_pristav_new.png?3101463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0195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slugi.tatar.ru/design/images/serv_rospotreb.png?16948657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1051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slugi.tatar.ru/design/images/service_pfr.png?138322566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0621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uslugi.tatar.ru/design/images/service_zags.png?10855717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0195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uslugi.tatar.ru/design/images/gibdd_pay_fine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130527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uslugi.tatar.ru/design/images/group_zhkh.png?36312448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14550"/>
            <a:ext cx="219075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7571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1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1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1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2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8" descr="http://uslugi.tatar.ru/design/images/_serv_egrp.png?1295951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067871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uslugi.tatar.ru/design/images/service_gkn.png?460542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90724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uslugi.tatar.ru/design/images/service_mis.png?1943628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33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uslugi.tatar.ru/design/images/gibdd_driver_licen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" y="31051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uslugi.tatar.ru/design/images/gibdd_gt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uslugi.tatar.ru/design/images/service_marri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3824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uslugi.tatar.ru/design/images/service_deat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48124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s://uslugi.tatar.ru/design/images/service_razvo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57666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s://uslugi.tatar.ru/design/images/service_renam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48124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https://uslugi.tatar.ru/design/images/service_aposti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3057524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951732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Возможность записи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 </a:t>
            </a:r>
            <a:r>
              <a:rPr lang="ru-RU" sz="3200" b="1" dirty="0">
                <a:solidFill>
                  <a:srgbClr val="C00000"/>
                </a:solidFill>
              </a:rPr>
              <a:t>электронные </a:t>
            </a:r>
            <a:r>
              <a:rPr lang="ru-RU" sz="3200" b="1" dirty="0" smtClean="0">
                <a:solidFill>
                  <a:srgbClr val="C00000"/>
                </a:solidFill>
              </a:rPr>
              <a:t>очереди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6388" name="Picture 4" descr="https://uslugi.tatar.ru/design/images/gibdd_ts_registrati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83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435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1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4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1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1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1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1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slugi.tatar.ru/design/images/service_kabmin.png?1456685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8003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uslugi.tatar.ru/design/images/electronic-services/taxi-license.png?1272269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6350"/>
            <a:ext cx="2190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uslugi.tatar.ru/design/images/electronic-services/alcohol.png?3806259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295524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10832" y="3350548"/>
            <a:ext cx="3305175" cy="1230031"/>
            <a:chOff x="-285750" y="4067176"/>
            <a:chExt cx="3305175" cy="1230031"/>
          </a:xfrm>
        </p:grpSpPr>
        <p:pic>
          <p:nvPicPr>
            <p:cNvPr id="15372" name="Picture 12" descr="https://uslugi.tatar.ru/design/images/electronic-services/airrt.png?78847136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750" y="4067176"/>
              <a:ext cx="2190750" cy="8096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https://uslugi.tatar.ru/design/images/electronic-services/airrt_checkstatu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5" y="4487581"/>
              <a:ext cx="2190750" cy="8096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2" descr="https://uslugi.tatar.ru/design/images/serv_gibdd.png?141295889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55361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uslugi.tatar.ru/design/images/electronic-services/group_nalog.png?55280228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80975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uslugi.tatar.ru/design/images/service_passport.png?2249696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0975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ttps://uslugi.tatar.ru/design/images/electronic-services/kapremont.png?4524288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0975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s://uslugi.tatar.ru/design/images/electronic-services/building.png?52507885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763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2131243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Возможность направлять электронные запросы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6070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9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3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1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9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s://uslugi.tatar.ru/design/images/service_gkn.png?460542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43324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uslugi.tatar.ru/design/images/electronic-services/taxi-license.png?1272269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9359"/>
            <a:ext cx="2190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http://uslugi.tatar.ru/design/images/_serv_egrp.png?1295951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04924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uslugi.tatar.ru/design/images/alga_service.png?4771881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47133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uslugi.tatar.ru/design/images/service_birt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2001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uslugi.tatar.ru/design/images/service_marri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30" y="247133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s://uslugi.tatar.ru/design/images/electronic-services/airrt_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2752724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s://uslugi.tatar.ru/design/images/electronic-services/airrt_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750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https://uslugi.tatar.ru/design/images/electronic-services/airrt_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743324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https://uslugi.tatar.ru/design/images/service_minzem.png?15602484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38124"/>
            <a:ext cx="2190750" cy="8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58115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Возможность </a:t>
            </a:r>
            <a:r>
              <a:rPr lang="ru-RU" sz="3200" b="1" dirty="0">
                <a:solidFill>
                  <a:srgbClr val="C00000"/>
                </a:solidFill>
              </a:rPr>
              <a:t>подачи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заявления </a:t>
            </a:r>
            <a:r>
              <a:rPr lang="ru-RU" sz="3200" b="1" dirty="0">
                <a:solidFill>
                  <a:srgbClr val="C00000"/>
                </a:solidFill>
              </a:rPr>
              <a:t>на оказание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услуги </a:t>
            </a:r>
            <a:r>
              <a:rPr lang="ru-RU" sz="3200" b="1" dirty="0">
                <a:solidFill>
                  <a:srgbClr val="C00000"/>
                </a:solidFill>
              </a:rPr>
              <a:t>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24971797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1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1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1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67601" y="4473779"/>
            <a:ext cx="1502838" cy="57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74301" y="139352"/>
            <a:ext cx="576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РЕГИСТРАЦИЯ В ЛИЧНОМ КАБИНЕТ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80396"/>
            <a:ext cx="3581400" cy="308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73" y="1504950"/>
            <a:ext cx="1652386" cy="144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0231"/>
            <a:ext cx="2053408" cy="173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6594"/>
            <a:ext cx="1804448" cy="156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90" y="3223830"/>
            <a:ext cx="1947410" cy="171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495550"/>
            <a:ext cx="23431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7392"/>
            <a:ext cx="2057400" cy="184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86" y="3196307"/>
            <a:ext cx="2119514" cy="183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474301" y="752876"/>
            <a:ext cx="5762624" cy="461665"/>
            <a:chOff x="3474301" y="752876"/>
            <a:chExt cx="5762624" cy="46166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810755" y="792362"/>
              <a:ext cx="4876798" cy="382692"/>
            </a:xfrm>
            <a:prstGeom prst="roundRect">
              <a:avLst/>
            </a:prstGeom>
            <a:noFill/>
            <a:ln w="412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474301" y="752876"/>
              <a:ext cx="57626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ПРЕИМУЩЕСТВА РЕГИСТРАЦИИ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2352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8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8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9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9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8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26"/>
          <p:cNvGrpSpPr>
            <a:grpSpLocks/>
          </p:cNvGrpSpPr>
          <p:nvPr/>
        </p:nvGrpSpPr>
        <p:grpSpPr bwMode="auto">
          <a:xfrm>
            <a:off x="84138" y="111125"/>
            <a:ext cx="8926512" cy="5032375"/>
            <a:chOff x="76200" y="155016"/>
            <a:chExt cx="7707585" cy="434517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b="56770"/>
            <a:stretch/>
          </p:blipFill>
          <p:spPr bwMode="auto">
            <a:xfrm>
              <a:off x="76200" y="155016"/>
              <a:ext cx="7707585" cy="27880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t="53868" b="21939"/>
            <a:stretch/>
          </p:blipFill>
          <p:spPr bwMode="auto">
            <a:xfrm>
              <a:off x="76200" y="2940311"/>
              <a:ext cx="7707585" cy="1559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444750"/>
            <a:ext cx="2011362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54275"/>
            <a:ext cx="2039938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0" y="111125"/>
            <a:ext cx="9007475" cy="19256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solidFill>
                <a:prstClr val="white"/>
              </a:solidFill>
            </a:endParaRP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444750"/>
            <a:ext cx="85296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304800"/>
            <a:ext cx="2976562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5986463" y="231775"/>
            <a:ext cx="3063875" cy="81756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3184525"/>
            <a:ext cx="9010650" cy="19589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8600" y="2378075"/>
            <a:ext cx="2133600" cy="860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09813" y="3260725"/>
            <a:ext cx="3100387" cy="189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4" y="3284538"/>
            <a:ext cx="3465988" cy="1858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2405063" y="2382838"/>
            <a:ext cx="2133600" cy="85883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538663" y="2382838"/>
            <a:ext cx="2133600" cy="85883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697663" y="2387600"/>
            <a:ext cx="2133600" cy="8588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295651"/>
            <a:ext cx="3654501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07" y="3676650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46" y="3876675"/>
            <a:ext cx="160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5" y="4086225"/>
            <a:ext cx="1587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5" y="4276725"/>
            <a:ext cx="1587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57655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27343</TotalTime>
  <Words>156</Words>
  <Application>Microsoft Office PowerPoint</Application>
  <PresentationFormat>Экран (16:9)</PresentationFormat>
  <Paragraphs>80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 РТ-Низамиев Ильдар Мунавирович</dc:creator>
  <cp:lastModifiedBy>Nizamiev IM</cp:lastModifiedBy>
  <cp:revision>494</cp:revision>
  <dcterms:created xsi:type="dcterms:W3CDTF">2006-08-16T00:00:00Z</dcterms:created>
  <dcterms:modified xsi:type="dcterms:W3CDTF">2012-04-27T05:11:08Z</dcterms:modified>
</cp:coreProperties>
</file>