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80" r:id="rId4"/>
    <p:sldId id="283" r:id="rId5"/>
    <p:sldId id="257" r:id="rId6"/>
    <p:sldId id="258" r:id="rId7"/>
    <p:sldId id="260" r:id="rId8"/>
    <p:sldId id="267" r:id="rId9"/>
    <p:sldId id="262" r:id="rId10"/>
    <p:sldId id="261" r:id="rId11"/>
    <p:sldId id="263" r:id="rId12"/>
    <p:sldId id="264" r:id="rId13"/>
    <p:sldId id="270" r:id="rId14"/>
    <p:sldId id="273" r:id="rId15"/>
    <p:sldId id="288" r:id="rId16"/>
    <p:sldId id="287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E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8944" autoAdjust="0"/>
  </p:normalViewPr>
  <p:slideViewPr>
    <p:cSldViewPr>
      <p:cViewPr varScale="1">
        <p:scale>
          <a:sx n="74" d="100"/>
          <a:sy n="74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\Documents\&#1052;&#1072;&#1088;&#1091;&#1089;&#1103;\!&#1069;&#1083;&#1077;&#1082;&#1090;&#1088;&#1086;&#1085;&#1085;&#1086;&#1077;%20&#1087;&#1088;&#1072;&#1074;&#1080;&#1090;&#1077;&#1083;&#1100;&#1089;&#1090;&#1074;&#1086;\&#1053;&#1054;&#1042;&#1067;&#1049;%20&#1055;&#1054;&#1056;&#1058;&#1040;&#1051;\&#1057;&#1090;&#1072;&#1090;&#1080;&#1089;&#1090;&#1080;&#1082;&#1072;%20&#1080;%20&#1086;&#1090;&#1095;&#1077;&#1090;&#1099;%20&#1054;&#1092;&#1080;&#1094;&#1080;&#1072;&#1083;&#1100;&#1085;&#1086;&#1075;&#1086;%20&#1055;&#1086;&#1088;&#1090;&#1072;&#1083;&#1072;\&#1092;&#1072;&#1081;&#1083;&#1099;%20&#1089;&#1090;&#1072;&#1090;&#1080;&#1089;&#1090;&#1080;&#1082;&#1080;\&#1057;&#1090;&#1072;&#1090;&#1080;&#1089;&#1090;&#1080;&#1082;&#1072;%20&#1079;&#1072;%20&#1085;&#1086;&#1103;&#1073;&#1088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409679390369039E-2"/>
          <c:y val="0.15119898291072639"/>
          <c:w val="0.55698487799610463"/>
          <c:h val="0.8488010170892741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2558888893332748"/>
                  <c:y val="4.2215545195093067E-2"/>
                </c:manualLayout>
              </c:layout>
              <c:showVal val="1"/>
            </c:dLbl>
            <c:dLbl>
              <c:idx val="1"/>
              <c:layout>
                <c:manualLayout>
                  <c:x val="7.8839059910758472E-2"/>
                  <c:y val="-0.16398156031639127"/>
                </c:manualLayout>
              </c:layout>
              <c:showVal val="1"/>
            </c:dLbl>
            <c:dLbl>
              <c:idx val="3"/>
              <c:layout>
                <c:manualLayout>
                  <c:x val="1.4821289230738069E-2"/>
                  <c:y val="7.0355788859725996E-5"/>
                </c:manualLayout>
              </c:layout>
              <c:showVal val="1"/>
            </c:dLbl>
            <c:dLbl>
              <c:idx val="5"/>
              <c:layout>
                <c:manualLayout>
                  <c:x val="-2.6603431327840796E-2"/>
                  <c:y val="-4.0015675123942891E-2"/>
                </c:manualLayout>
              </c:layout>
              <c:showVal val="1"/>
            </c:dLbl>
            <c:dLbl>
              <c:idx val="6"/>
              <c:layout>
                <c:manualLayout>
                  <c:x val="6.3380967045683339E-3"/>
                  <c:y val="-3.1740604357871821E-2"/>
                </c:manualLayout>
              </c:layout>
              <c:showVal val="1"/>
            </c:dLbl>
            <c:dLbl>
              <c:idx val="7"/>
              <c:layout>
                <c:manualLayout>
                  <c:x val="8.7099180170046392E-2"/>
                  <c:y val="-4.779308836395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Сайты министерств и ведомств в составе Портала Правительства РТ</c:v>
                </c:pt>
                <c:pt idx="1">
                  <c:v>Портал государственных и муниципальных услуг РТ </c:v>
                </c:pt>
                <c:pt idx="2">
                  <c:v>Портал Правительства РТ </c:v>
                </c:pt>
                <c:pt idx="3">
                  <c:v>Портал муниципальных образований РТ </c:v>
                </c:pt>
                <c:pt idx="4">
                  <c:v>Стартовые страницы портала «Официальный Татарстан»</c:v>
                </c:pt>
                <c:pt idx="5">
                  <c:v>Сайт Президента РТ </c:v>
                </c:pt>
                <c:pt idx="6">
                  <c:v>Сайт Государственого Совета РТ</c:v>
                </c:pt>
                <c:pt idx="7">
                  <c:v>Сайт Государственного Советника РТ 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613145</c:v>
                </c:pt>
                <c:pt idx="1">
                  <c:v>518875</c:v>
                </c:pt>
                <c:pt idx="2">
                  <c:v>240024</c:v>
                </c:pt>
                <c:pt idx="3">
                  <c:v>131575</c:v>
                </c:pt>
                <c:pt idx="4">
                  <c:v>43387</c:v>
                </c:pt>
                <c:pt idx="5">
                  <c:v>39576</c:v>
                </c:pt>
                <c:pt idx="6">
                  <c:v>9104</c:v>
                </c:pt>
                <c:pt idx="7">
                  <c:v>6691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004630643717191"/>
          <c:y val="0.20554083919746138"/>
          <c:w val="0.41328691161042674"/>
          <c:h val="0.77361447112510562"/>
        </c:manualLayout>
      </c:layout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0.04832</cdr:x>
      <cdr:y>0.04706</cdr:y>
    </cdr:from>
    <cdr:to>
      <cdr:x>0.96779</cdr:x>
      <cdr:y>0.15882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5" y="152400"/>
          <a:ext cx="5981688" cy="36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rtl="0"/>
          <a:r>
            <a:rPr lang="ru-RU" sz="1400" b="0" i="0" baseline="0" dirty="0">
              <a:latin typeface="Calibri"/>
            </a:rPr>
            <a:t>Суммарное количество </a:t>
          </a:r>
          <a:r>
            <a:rPr lang="ru-RU" sz="1400" b="0" i="0" baseline="0" dirty="0" smtClean="0">
              <a:latin typeface="Calibri"/>
            </a:rPr>
            <a:t>посещений </a:t>
          </a:r>
          <a:r>
            <a:rPr lang="ru-RU" sz="1400" b="0" i="0" baseline="0" dirty="0">
              <a:latin typeface="Calibri"/>
            </a:rPr>
            <a:t>за ноябрь месяц – </a:t>
          </a:r>
          <a:r>
            <a:rPr lang="ru-RU" sz="1400" b="1" i="0" baseline="0" dirty="0">
              <a:latin typeface="Calibri"/>
            </a:rPr>
            <a:t>1 602 377 чел</a:t>
          </a:r>
          <a:r>
            <a:rPr lang="ru-RU" sz="1400" b="0" i="0" baseline="0" dirty="0">
              <a:latin typeface="Calibri"/>
            </a:rPr>
            <a:t>., из них</a:t>
          </a:r>
          <a:r>
            <a:rPr lang="ru-RU" sz="1400" b="1" i="0" baseline="0" dirty="0">
              <a:latin typeface="Calibri"/>
            </a:rPr>
            <a:t>: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6662C-6022-4FAE-A4A5-F22F4F7F06BD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8856-7BCA-46AB-A924-936119BF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8856-7BCA-46AB-A924-936119BFE5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8856-7BCA-46AB-A924-936119BFE5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8269-0CAE-464C-B53A-31545154505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438C-6D79-41E4-876D-11C9DFA8D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tarstan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http://&#1090;&#1072;&#1090;&#1072;&#1088;&#1089;&#1090;&#1072;&#1085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0;&#1072;&#1090;&#1072;&#1088;&#1089;&#1090;&#1072;&#1085;.&#1088;&#1092;/" TargetMode="External"/><Relationship Id="rId2" Type="http://schemas.openxmlformats.org/officeDocument/2006/relationships/hyperlink" Target="http://www.tatar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Создание и развитие</a:t>
            </a:r>
            <a:br>
              <a:rPr lang="ru-RU" sz="3200" dirty="0" smtClean="0"/>
            </a:br>
            <a:r>
              <a:rPr lang="ru-RU" sz="3200" dirty="0" smtClean="0"/>
              <a:t>Государственной информационной системы «Официальный портал</a:t>
            </a:r>
            <a:br>
              <a:rPr lang="ru-RU" sz="3200" dirty="0" smtClean="0"/>
            </a:br>
            <a:r>
              <a:rPr lang="ru-RU" sz="3200" dirty="0" smtClean="0"/>
              <a:t>Республики Татарстан»:</a:t>
            </a:r>
            <a:br>
              <a:rPr lang="ru-RU" sz="3200" dirty="0" smtClean="0"/>
            </a:br>
            <a:r>
              <a:rPr lang="ru-RU" sz="3200" dirty="0" smtClean="0"/>
              <a:t>основные направления деятельности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3496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А.Н. Юртаев,</a:t>
            </a:r>
          </a:p>
          <a:p>
            <a:r>
              <a:rPr lang="ru-RU" sz="2400" dirty="0" smtClean="0"/>
              <a:t>начальник информационно-аналитического управления Президента РТ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501317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 декабря 2011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4400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2224814"/>
            <a:ext cx="198145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Раздел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«Пресс-служба» содержит: 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новости;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планы оргмероприятий;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фоторепортажи;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видеорепортажи;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пресс-релизы;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подборку публикаций СМИ;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данные о видеотрансляциях;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формы обратной связи;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ru-RU" sz="1500" dirty="0" smtClean="0">
                <a:solidFill>
                  <a:schemeClr val="tx1"/>
                </a:solidFill>
              </a:rPr>
              <a:t> «электронный пресс-центр» – ссылки на пресс-центры всех министерств РТ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724" y="692696"/>
            <a:ext cx="5832748" cy="402535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684" y="1189655"/>
            <a:ext cx="5881688" cy="40147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660" y="1621703"/>
            <a:ext cx="5866656" cy="399999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636" y="2053751"/>
            <a:ext cx="5883642" cy="40324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Внутренние разделы портала: </a:t>
            </a:r>
            <a:r>
              <a:rPr lang="ru-RU" sz="2400" b="1" dirty="0" smtClean="0"/>
              <a:t>«Пресс-служба»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020" y="5384442"/>
            <a:ext cx="766039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данном разделе представлены Интернет-приемные Президента РТ, Правительства РТ и Государственного Совета РТ, а также баннеры – ссылки на Интернет-приёмные федеральных органов власти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48357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Внутренние разделы портала: </a:t>
            </a:r>
            <a:r>
              <a:rPr lang="ru-RU" sz="2400" b="1" dirty="0" smtClean="0"/>
              <a:t>«Интернет-приёмная»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54" y="692696"/>
            <a:ext cx="6777222" cy="46456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45224"/>
            <a:ext cx="7704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За время работы через инструменты обратной связи было получено свыше 200 замечаний, предложений, комментариев. Около 30% из них были использованы в процессе создания и развития системы.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Внутренние разделы портала: </a:t>
            </a:r>
            <a:r>
              <a:rPr lang="ru-RU" sz="2400" b="1" dirty="0" smtClean="0"/>
              <a:t>«Контактная информация»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11960" y="908720"/>
            <a:ext cx="45365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Утвержден </a:t>
            </a:r>
            <a:r>
              <a:rPr lang="ru-RU" b="1" dirty="0" smtClean="0"/>
              <a:t>Регламент функционирования ГИС РТ «Официальный портал Республики Татарстан».</a:t>
            </a:r>
            <a:endParaRPr lang="ru-RU" dirty="0" smtClean="0"/>
          </a:p>
          <a:p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Регламент  устанавливает:</a:t>
            </a:r>
          </a:p>
          <a:p>
            <a:pPr lvl="1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порядок управления государственной информационной системой «официальный портал Республики Татарстан»;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порядок технического сопровождения системы;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порядок подготовки и размещения данных на Официальном портале Республики Татарстан;</a:t>
            </a:r>
          </a:p>
          <a:p>
            <a:pPr lvl="1"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порядок регулирования прав доступа к разделам Официального портала Республики Татарстан.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95536" y="908720"/>
            <a:ext cx="3384376" cy="4392488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регламен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609522" cy="367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Регламент функционирования портала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36096" y="692696"/>
            <a:ext cx="32403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Ежемесячно проводится мониторинг функционирования ГИС РТ «Официальный портал Республики Татарстан».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Основные направления мониторинга:</a:t>
            </a:r>
          </a:p>
          <a:p>
            <a:endParaRPr lang="ru-RU" sz="1000" dirty="0" smtClean="0"/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посещаемость Портала и его отдельных сайтов (страниц);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</a:t>
            </a:r>
            <a:r>
              <a:rPr lang="ru-RU" sz="1600" dirty="0" smtClean="0"/>
              <a:t> статистика контента (добавление новых сайтов, разделов, блоков и др., реорганизация сайтов);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основные проведённые работы по порталу за месяц;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мониторинг работы интернет-приёмных органов власти и местного самоуправления;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статистика Портала государственных услуг.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18836"/>
            <a:ext cx="3640435" cy="51584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935" y="827683"/>
            <a:ext cx="3614437" cy="51215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372" y="968772"/>
            <a:ext cx="3565684" cy="5052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Мониторинг функционирования и развития портала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География посетителей портала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82045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Российская Федерация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177</a:t>
            </a:r>
            <a:r>
              <a:rPr lang="ru-RU" b="1" dirty="0" smtClean="0"/>
              <a:t> города</a:t>
            </a:r>
            <a:endParaRPr lang="ru-RU" b="1" dirty="0"/>
          </a:p>
        </p:txBody>
      </p:sp>
      <p:pic>
        <p:nvPicPr>
          <p:cNvPr id="15" name="Рисунок 14" descr="Снимок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3480" y="1540530"/>
            <a:ext cx="4501008" cy="273630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499992" y="82045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Мир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92</a:t>
            </a:r>
            <a:r>
              <a:rPr lang="ru-RU" b="1" dirty="0" smtClean="0"/>
              <a:t> страны</a:t>
            </a:r>
            <a:endParaRPr lang="ru-RU" b="1" dirty="0"/>
          </a:p>
        </p:txBody>
      </p:sp>
      <p:pic>
        <p:nvPicPr>
          <p:cNvPr id="17" name="Рисунок 16" descr="Снимок61.JPG"/>
          <p:cNvPicPr/>
          <p:nvPr/>
        </p:nvPicPr>
        <p:blipFill>
          <a:blip r:embed="rId4" cstate="print"/>
          <a:srcRect l="3540"/>
          <a:stretch>
            <a:fillRect/>
          </a:stretch>
        </p:blipFill>
        <p:spPr>
          <a:xfrm>
            <a:off x="179512" y="1540530"/>
            <a:ext cx="4140185" cy="273630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23528" y="4420850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5"/>
              </a:buBlip>
            </a:pPr>
            <a:r>
              <a:rPr lang="ru-RU" sz="1400" b="1" dirty="0" smtClean="0"/>
              <a:t> Республика Татарстан </a:t>
            </a:r>
            <a:r>
              <a:rPr lang="ru-RU" sz="1400" dirty="0" smtClean="0"/>
              <a:t>– </a:t>
            </a:r>
            <a:r>
              <a:rPr lang="ru-RU" sz="1400" b="1" dirty="0" smtClean="0"/>
              <a:t>57,03%</a:t>
            </a:r>
            <a:endParaRPr lang="ru-RU" sz="1400" dirty="0" smtClean="0"/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Москва и Московская область – </a:t>
            </a:r>
            <a:r>
              <a:rPr lang="ru-RU" sz="1400" b="1" dirty="0" smtClean="0"/>
              <a:t>10,59%</a:t>
            </a:r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Санкт-Петербург и Ленинградская область – </a:t>
            </a:r>
            <a:br>
              <a:rPr lang="ru-RU" sz="1400" dirty="0" smtClean="0"/>
            </a:br>
            <a:r>
              <a:rPr lang="ru-RU" sz="1400" dirty="0" smtClean="0"/>
              <a:t>    </a:t>
            </a:r>
            <a:r>
              <a:rPr lang="ru-RU" sz="1400" b="1" dirty="0" smtClean="0"/>
              <a:t>1,42%</a:t>
            </a:r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Республика Башкортостан – </a:t>
            </a:r>
            <a:r>
              <a:rPr lang="ru-RU" sz="1400" b="1" dirty="0" smtClean="0"/>
              <a:t>1,42% </a:t>
            </a:r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Свердловская область – </a:t>
            </a:r>
            <a:r>
              <a:rPr lang="ru-RU" sz="1400" b="1" dirty="0" smtClean="0"/>
              <a:t>0,95%</a:t>
            </a:r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 Суммарно другие регионы РФ – </a:t>
            </a:r>
            <a:r>
              <a:rPr lang="ru-RU" sz="1400" b="1" dirty="0" smtClean="0"/>
              <a:t>28,07%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4437112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5"/>
              </a:buBlip>
            </a:pPr>
            <a:r>
              <a:rPr lang="ru-RU" sz="1400" dirty="0" smtClean="0"/>
              <a:t> Украина</a:t>
            </a:r>
            <a:r>
              <a:rPr lang="ru-RU" sz="1400" b="1" dirty="0" smtClean="0"/>
              <a:t> </a:t>
            </a:r>
            <a:r>
              <a:rPr lang="ru-RU" sz="1400" dirty="0" smtClean="0"/>
              <a:t>– </a:t>
            </a:r>
            <a:r>
              <a:rPr lang="ru-RU" sz="1400" b="1" dirty="0" smtClean="0"/>
              <a:t>1,18%</a:t>
            </a:r>
            <a:endParaRPr lang="ru-RU" sz="1400" dirty="0" smtClean="0"/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Казахстан – </a:t>
            </a:r>
            <a:r>
              <a:rPr lang="ru-RU" sz="1400" b="1" dirty="0" smtClean="0"/>
              <a:t>0,65%</a:t>
            </a:r>
            <a:endParaRPr lang="ru-RU" sz="1400" dirty="0" smtClean="0"/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Беларусь – </a:t>
            </a:r>
            <a:r>
              <a:rPr lang="ru-RU" sz="1400" b="1" dirty="0" smtClean="0"/>
              <a:t>0,5%</a:t>
            </a:r>
            <a:endParaRPr lang="ru-RU" sz="1400" dirty="0" smtClean="0"/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Германия – </a:t>
            </a:r>
            <a:r>
              <a:rPr lang="ru-RU" sz="1400" b="1" dirty="0" smtClean="0"/>
              <a:t>0,17%</a:t>
            </a:r>
            <a:endParaRPr lang="ru-RU" sz="1400" dirty="0" smtClean="0"/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Соединённые Штаты Америки –</a:t>
            </a:r>
            <a:r>
              <a:rPr lang="ru-RU" sz="1400" b="1" dirty="0" smtClean="0"/>
              <a:t> 0,14%</a:t>
            </a:r>
          </a:p>
          <a:p>
            <a:pPr lvl="0">
              <a:buBlip>
                <a:blip r:embed="rId5"/>
              </a:buBlip>
            </a:pPr>
            <a:r>
              <a:rPr lang="ru-RU" sz="1400" dirty="0" smtClean="0"/>
              <a:t> Канада – </a:t>
            </a:r>
            <a:r>
              <a:rPr lang="ru-RU" sz="1400" b="1" dirty="0" smtClean="0"/>
              <a:t>0,01%</a:t>
            </a:r>
          </a:p>
          <a:p>
            <a:pPr>
              <a:buBlip>
                <a:blip r:embed="rId5"/>
              </a:buBlip>
            </a:pPr>
            <a:r>
              <a:rPr lang="ru-RU" sz="1400" dirty="0" smtClean="0"/>
              <a:t> Суммарно другие страны мира – </a:t>
            </a:r>
            <a:r>
              <a:rPr lang="ru-RU" sz="1400" b="1" dirty="0" smtClean="0"/>
              <a:t>1,39%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Посещаемость портала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1000100" y="857232"/>
          <a:ext cx="750099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053520"/>
            <a:ext cx="8352928" cy="511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1. </a:t>
            </a:r>
            <a:r>
              <a:rPr lang="ru-RU" sz="1500" dirty="0" smtClean="0"/>
              <a:t>Разработать новый дизайн и оптимизировать структуру Портала Правительства Республики Татарстан и Портала муниципальных образований Республики Татарстан, в соответствии со стилистикой и структурой портала «Официальный Татарстан».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2. </a:t>
            </a:r>
            <a:r>
              <a:rPr lang="ru-RU" sz="1500" dirty="0" smtClean="0"/>
              <a:t>Приступить к поэтапному объединению в рамках единой платформы портала сайтов Президента Республики Татарстан, Государственного Советника Республики Татарстан, Государственного Совета Республики Татарстан.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3. </a:t>
            </a:r>
            <a:r>
              <a:rPr lang="ru-RU" sz="1500" dirty="0" smtClean="0"/>
              <a:t>Разработать и внедрить методологическую концепцию мониторинга сайтов в составе официального портала РТ.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4. </a:t>
            </a:r>
            <a:r>
              <a:rPr lang="ru-RU" sz="1500" dirty="0" smtClean="0"/>
              <a:t>Создать группу экспертов по оценке функционирования и поддержки официального портала РТ и сайтов в его составе.</a:t>
            </a:r>
          </a:p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5. </a:t>
            </a:r>
            <a:r>
              <a:rPr lang="ru-RU" sz="1500" dirty="0" smtClean="0"/>
              <a:t>Обеспечить перевод на татарский и английский языки справочника «Персоналии» на уровне руководителей структурных подразделений Аппарата Президента РТ, Правительства РТ, Государственного Совета РТ, министерств и комитетов, руководителей муниципальных районов и городских округов.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6. </a:t>
            </a:r>
            <a:r>
              <a:rPr lang="ru-RU" sz="1500" dirty="0" smtClean="0"/>
              <a:t>Запустить в тестовом режиме систему администрирования обновленного справочника нормативно-правовых актов «Документы» официального портала РТ.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500" b="1" dirty="0" smtClean="0"/>
              <a:t>7. </a:t>
            </a:r>
            <a:r>
              <a:rPr lang="ru-RU" sz="1500" dirty="0" smtClean="0"/>
              <a:t>Разработать методику проведения конкурса на лучшие сайты органов государственного и муниципального управления в составе портала «Официальный Татарстан».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Основные задачи по развитию ГИС «Официальный Татарстан»</a:t>
            </a:r>
            <a:br>
              <a:rPr lang="ru-RU" sz="2400" dirty="0" smtClean="0"/>
            </a:br>
            <a:r>
              <a:rPr lang="ru-RU" sz="2400" dirty="0" smtClean="0"/>
              <a:t>до конца 2011 года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446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Государственная информационная система</a:t>
            </a:r>
            <a:br>
              <a:rPr lang="ru-RU" sz="2400" dirty="0" smtClean="0"/>
            </a:br>
            <a:r>
              <a:rPr lang="ru-RU" sz="2400" dirty="0" smtClean="0"/>
              <a:t>«Официальный портал Республики Татарстан»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868650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http://tatarstan.ru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татарстан.рф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57161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Портал введен в эксплуатацию </a:t>
            </a:r>
            <a:r>
              <a:rPr lang="ru-RU" sz="1600" b="1" dirty="0" smtClean="0"/>
              <a:t>27 июня 2011 года</a:t>
            </a:r>
            <a:r>
              <a:rPr lang="ru-RU" sz="1600" dirty="0" smtClean="0"/>
              <a:t>, согласно </a:t>
            </a:r>
            <a:r>
              <a:rPr lang="ru-RU" sz="1600" b="1" dirty="0" smtClean="0"/>
              <a:t>Указу Президента РТ от 27.05.2011 № УП-295 </a:t>
            </a:r>
            <a:r>
              <a:rPr lang="ru-RU" sz="1600" dirty="0" smtClean="0"/>
              <a:t>«О государственной информационной системе Республики Татарстан</a:t>
            </a:r>
            <a:br>
              <a:rPr lang="ru-RU" sz="1600" dirty="0" smtClean="0"/>
            </a:br>
            <a:r>
              <a:rPr lang="ru-RU" sz="1600" dirty="0" smtClean="0"/>
              <a:t>«Официальный портал Республики Татарстан».</a:t>
            </a:r>
          </a:p>
          <a:p>
            <a:pPr algn="just"/>
            <a:r>
              <a:rPr lang="ru-RU" sz="1600" dirty="0" smtClean="0"/>
              <a:t>Функционировал в тестовом режиме с 11 мая 2011 года.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2928934"/>
            <a:ext cx="5500726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Цели создания портала:</a:t>
            </a:r>
          </a:p>
          <a:p>
            <a:pPr>
              <a:spcAft>
                <a:spcPts val="1000"/>
              </a:spcAft>
              <a:buBlip>
                <a:blip r:embed="rId6"/>
              </a:buBlip>
            </a:pPr>
            <a:r>
              <a:rPr lang="ru-RU" sz="1500" dirty="0" smtClean="0"/>
              <a:t> обеспечение доступа к информации о деятельности органов власти;</a:t>
            </a:r>
          </a:p>
          <a:p>
            <a:pPr>
              <a:spcAft>
                <a:spcPts val="1000"/>
              </a:spcAft>
              <a:buBlip>
                <a:blip r:embed="rId6"/>
              </a:buBlip>
            </a:pPr>
            <a:r>
              <a:rPr lang="ru-RU" sz="1500" dirty="0" smtClean="0"/>
              <a:t> повышение качества и доступности электронных услуг;</a:t>
            </a:r>
          </a:p>
          <a:p>
            <a:pPr>
              <a:spcAft>
                <a:spcPts val="600"/>
              </a:spcAft>
              <a:buBlip>
                <a:blip r:embed="rId6"/>
              </a:buBlip>
            </a:pPr>
            <a:r>
              <a:rPr lang="ru-RU" sz="1500" dirty="0" smtClean="0"/>
              <a:t> совершенствование  взаимодействия государственных органов и органов местного самоуправления с гражданами и организациями за счет интеграции информационных систем и ресурсов на базе единой программно-аппаратной платформы;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7224" y="2786058"/>
            <a:ext cx="4929222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6512" y="2357430"/>
            <a:ext cx="2304256" cy="28623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</a:t>
            </a:r>
            <a:r>
              <a:rPr lang="ru-RU" sz="1600" dirty="0" smtClean="0"/>
              <a:t> </a:t>
            </a:r>
            <a:r>
              <a:rPr lang="ru-RU" sz="1600" b="1" dirty="0" smtClean="0"/>
              <a:t>Заказчик системы </a:t>
            </a:r>
            <a:r>
              <a:rPr lang="ru-RU" sz="1600" dirty="0" smtClean="0"/>
              <a:t>– Министерство информатизации и связи РТ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</a:t>
            </a:r>
            <a:r>
              <a:rPr lang="ru-RU" sz="1600" dirty="0" smtClean="0"/>
              <a:t> </a:t>
            </a:r>
            <a:r>
              <a:rPr lang="ru-RU" sz="1600" b="1" dirty="0" smtClean="0"/>
              <a:t>Оператор системы </a:t>
            </a:r>
            <a:r>
              <a:rPr lang="ru-RU" sz="1600" dirty="0" smtClean="0"/>
              <a:t>– Аппарат Президента РТ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</a:t>
            </a:r>
            <a:r>
              <a:rPr lang="ru-RU" sz="1600" dirty="0" smtClean="0"/>
              <a:t> </a:t>
            </a:r>
            <a:r>
              <a:rPr lang="ru-RU" sz="1600" b="1" dirty="0" smtClean="0"/>
              <a:t>Технический оператор </a:t>
            </a:r>
            <a:r>
              <a:rPr lang="ru-RU" sz="1600" dirty="0" smtClean="0"/>
              <a:t>– ГУП «Центр информационных технологий РТ»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472" y="7772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Доступ к официальным ресурсам ОГВ РТ</a:t>
            </a:r>
            <a:br>
              <a:rPr lang="ru-RU" sz="2400" dirty="0" smtClean="0"/>
            </a:br>
            <a:r>
              <a:rPr lang="ru-RU" sz="2400" dirty="0" smtClean="0"/>
              <a:t>до запуска единой ГИС «Официальный Татарстан»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937" y="3356992"/>
            <a:ext cx="2116175" cy="183538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483768" y="2204864"/>
            <a:ext cx="1178241" cy="1182243"/>
            <a:chOff x="4667652" y="237613"/>
            <a:chExt cx="1178241" cy="1182243"/>
          </a:xfrm>
        </p:grpSpPr>
        <p:sp>
          <p:nvSpPr>
            <p:cNvPr id="14" name="Овал 4"/>
            <p:cNvSpPr/>
            <p:nvPr/>
          </p:nvSpPr>
          <p:spPr>
            <a:xfrm>
              <a:off x="4840202" y="410748"/>
              <a:ext cx="833141" cy="835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667652" y="237613"/>
              <a:ext cx="1178241" cy="1182243"/>
            </a:xfrm>
            <a:prstGeom prst="ellipse">
              <a:avLst/>
            </a:prstGeom>
            <a:blipFill rotWithShape="0"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6"/>
          <p:cNvGrpSpPr/>
          <p:nvPr/>
        </p:nvGrpSpPr>
        <p:grpSpPr>
          <a:xfrm>
            <a:off x="4283968" y="1556792"/>
            <a:ext cx="1178241" cy="1182243"/>
            <a:chOff x="4667652" y="237613"/>
            <a:chExt cx="1178241" cy="1182243"/>
          </a:xfrm>
        </p:grpSpPr>
        <p:sp>
          <p:nvSpPr>
            <p:cNvPr id="18" name="Овал 4"/>
            <p:cNvSpPr/>
            <p:nvPr/>
          </p:nvSpPr>
          <p:spPr>
            <a:xfrm>
              <a:off x="4840202" y="410748"/>
              <a:ext cx="833141" cy="835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667652" y="237613"/>
              <a:ext cx="1178241" cy="1182243"/>
            </a:xfrm>
            <a:prstGeom prst="ellipse">
              <a:avLst/>
            </a:prstGeom>
            <a:blipFill rotWithShape="0"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Овал 19"/>
          <p:cNvSpPr/>
          <p:nvPr/>
        </p:nvSpPr>
        <p:spPr>
          <a:xfrm>
            <a:off x="1619672" y="3645024"/>
            <a:ext cx="1178241" cy="1182243"/>
          </a:xfrm>
          <a:prstGeom prst="ellipse">
            <a:avLst/>
          </a:prstGeom>
          <a:blipFill rotWithShape="0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60232" y="3717032"/>
            <a:ext cx="1178241" cy="1182243"/>
          </a:xfrm>
          <a:prstGeom prst="ellipse">
            <a:avLst/>
          </a:prstGeom>
          <a:blipFill rotWithShape="0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Овальная выноска 22"/>
          <p:cNvSpPr/>
          <p:nvPr/>
        </p:nvSpPr>
        <p:spPr>
          <a:xfrm>
            <a:off x="5148064" y="2924944"/>
            <a:ext cx="792088" cy="504056"/>
          </a:xfrm>
          <a:prstGeom prst="wedgeEllipseCallout">
            <a:avLst>
              <a:gd name="adj1" fmla="val -39887"/>
              <a:gd name="adj2" fmla="val 695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?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12160" y="2204864"/>
            <a:ext cx="1178241" cy="1182243"/>
          </a:xfrm>
          <a:prstGeom prst="ellipse">
            <a:avLst/>
          </a:prstGeom>
          <a:blipFill rotWithShape="0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755576" y="3356992"/>
            <a:ext cx="1512168" cy="7920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Сайт Государственного Совета РТ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4480" y="1930512"/>
            <a:ext cx="1296144" cy="57606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Сайт Президента РТ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67944" y="1196752"/>
            <a:ext cx="1656184" cy="57606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Портал Правительства РТ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15206" y="3359272"/>
            <a:ext cx="1512168" cy="57606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Сайт Государственного  </a:t>
            </a:r>
            <a:r>
              <a:rPr lang="ru-RU" sz="1200" dirty="0">
                <a:solidFill>
                  <a:srgbClr val="002060"/>
                </a:solidFill>
              </a:rPr>
              <a:t>С</a:t>
            </a:r>
            <a:r>
              <a:rPr lang="ru-RU" sz="1200" dirty="0" smtClean="0">
                <a:solidFill>
                  <a:srgbClr val="002060"/>
                </a:solidFill>
              </a:rPr>
              <a:t>оветника РТ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5140" y="1716198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Портал муниципальных  образований РТ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771800" y="4509120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3455163" y="3248267"/>
            <a:ext cx="575068" cy="506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211167" y="3140175"/>
            <a:ext cx="864096" cy="145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364088" y="3356992"/>
            <a:ext cx="8640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5652120" y="4509120"/>
            <a:ext cx="9361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5536" y="52292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ru-RU" sz="1600" dirty="0" smtClean="0"/>
              <a:t> размещение на отдельных серверах</a:t>
            </a:r>
          </a:p>
          <a:p>
            <a:pPr>
              <a:buBlip>
                <a:blip r:embed="rId6"/>
              </a:buBlip>
            </a:pPr>
            <a:r>
              <a:rPr lang="ru-RU" sz="1600" dirty="0" smtClean="0"/>
              <a:t> отдельные домены</a:t>
            </a:r>
          </a:p>
          <a:p>
            <a:pPr>
              <a:buBlip>
                <a:blip r:embed="rId6"/>
              </a:buBlip>
            </a:pPr>
            <a:r>
              <a:rPr lang="ru-RU" sz="1600" dirty="0" smtClean="0"/>
              <a:t> собственные базы данных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644008" y="52292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ru-RU" sz="1600" dirty="0" smtClean="0"/>
              <a:t> отсутствие единой техподдержки</a:t>
            </a:r>
          </a:p>
          <a:p>
            <a:pPr>
              <a:buBlip>
                <a:blip r:embed="rId6"/>
              </a:buBlip>
            </a:pPr>
            <a:r>
              <a:rPr lang="ru-RU" sz="1600" dirty="0" smtClean="0"/>
              <a:t> отсутствие единой системы</a:t>
            </a:r>
            <a:br>
              <a:rPr lang="ru-RU" sz="1600" dirty="0" smtClean="0"/>
            </a:br>
            <a:r>
              <a:rPr lang="ru-RU" sz="1600" dirty="0" smtClean="0"/>
              <a:t>    администрирования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c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6827576" cy="456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472" y="7772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Структура функционирования ГИС РТ</a:t>
            </a:r>
            <a:br>
              <a:rPr lang="ru-RU" sz="2400" dirty="0" smtClean="0"/>
            </a:br>
            <a:r>
              <a:rPr lang="ru-RU" sz="2400" dirty="0" smtClean="0"/>
              <a:t>«Официальный портал Республики Татарстан»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2132856"/>
            <a:ext cx="1800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В состав системы входят </a:t>
            </a:r>
            <a:r>
              <a:rPr lang="ru-RU" sz="1600" b="1" dirty="0" smtClean="0">
                <a:solidFill>
                  <a:srgbClr val="FF0000"/>
                </a:solidFill>
              </a:rPr>
              <a:t>244</a:t>
            </a:r>
            <a:r>
              <a:rPr lang="ru-RU" sz="1600" dirty="0" smtClean="0"/>
              <a:t> сайта органов государственного и муниципального управления РТ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С сайтами работают </a:t>
            </a:r>
            <a:r>
              <a:rPr lang="ru-RU" sz="1600" b="1" dirty="0" smtClean="0">
                <a:solidFill>
                  <a:srgbClr val="FF0000"/>
                </a:solidFill>
              </a:rPr>
              <a:t>870</a:t>
            </a:r>
            <a:r>
              <a:rPr lang="ru-RU" sz="1600" dirty="0" smtClean="0"/>
              <a:t> администраторов на местах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Портал содержит свыше </a:t>
            </a:r>
            <a:r>
              <a:rPr lang="ru-RU" sz="1600" b="1" dirty="0" smtClean="0">
                <a:solidFill>
                  <a:srgbClr val="FF0000"/>
                </a:solidFill>
              </a:rPr>
              <a:t>170 000 </a:t>
            </a:r>
            <a:r>
              <a:rPr lang="ru-RU" sz="1600" dirty="0" smtClean="0"/>
              <a:t>страниц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11967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ЕДИНАЯ СИСТЕМА УПРАВЛЕНИЯ ПОРТАЛОМ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2411760" y="141277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439652" y="23848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516216" y="371703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763688" y="537321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411760" y="602128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5796138" y="6021288"/>
            <a:ext cx="3024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7596336" y="14127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8144" y="384041"/>
            <a:ext cx="295232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Главная страница портала «Официальный Татарстан»</a:t>
            </a:r>
          </a:p>
          <a:p>
            <a:r>
              <a:rPr lang="en-US" sz="1700" b="1" dirty="0" smtClean="0">
                <a:hlinkClick r:id="rId2"/>
              </a:rPr>
              <a:t>tatarstan.ru</a:t>
            </a:r>
            <a:endParaRPr lang="en-US" sz="1700" b="1" dirty="0" smtClean="0"/>
          </a:p>
          <a:p>
            <a:r>
              <a:rPr lang="ru-RU" sz="1700" b="1" dirty="0" smtClean="0">
                <a:hlinkClick r:id="rId3"/>
              </a:rPr>
              <a:t>татарстан.рф</a:t>
            </a:r>
            <a:endParaRPr lang="en-US" sz="1700" b="1" dirty="0" smtClean="0"/>
          </a:p>
          <a:p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Навигация по всем сайтам органов государственной власти и местного самоуправления РТ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Главное событие дня с фото, последние новости дня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Многофункциональный поисковый модуль: поиск персоналий, поиск документов, поиск сайтов в составе Портала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→</a:t>
            </a:r>
            <a:r>
              <a:rPr lang="ru-RU" sz="1600" dirty="0" smtClean="0"/>
              <a:t> Календарь официальных мероприятий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Навигация по государственным услугам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→ </a:t>
            </a:r>
            <a:r>
              <a:rPr lang="ru-RU" sz="1600" dirty="0" smtClean="0"/>
              <a:t>Баннеры – ссылки на проекты республиканского значения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5308820" cy="57816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66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Функционируют базовые версии портала</a:t>
            </a:r>
            <a:br>
              <a:rPr lang="ru-RU" sz="2400" dirty="0" smtClean="0"/>
            </a:br>
            <a:r>
              <a:rPr lang="ru-RU" sz="2400" dirty="0" smtClean="0"/>
              <a:t>на татарском и английском языках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44416" cy="299553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744416" cy="29955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203848" y="2348880"/>
            <a:ext cx="864096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67944" y="2464093"/>
            <a:ext cx="5040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1040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татароязычные интернет-ресурсы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52320" y="4293096"/>
            <a:ext cx="792088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55976" y="5056380"/>
            <a:ext cx="3096344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1680" y="46980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Ссылки на англоязычные интернет-ресурсы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Внутренние разделы портала: </a:t>
            </a:r>
            <a:r>
              <a:rPr lang="ru-RU" sz="2400" b="1" dirty="0" smtClean="0"/>
              <a:t>«О республике»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373216"/>
            <a:ext cx="727280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данном разделе представлена информация о Республике Татарстан, разделенная на тематические блоки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20776"/>
            <a:ext cx="6840760" cy="47542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20" y="714333"/>
            <a:ext cx="6125128" cy="42484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74373"/>
            <a:ext cx="6201966" cy="42484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06421"/>
            <a:ext cx="6192688" cy="419682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38469"/>
            <a:ext cx="6192688" cy="422683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Внутренние разделы портала: </a:t>
            </a:r>
            <a:r>
              <a:rPr lang="ru-RU" sz="2400" b="1" dirty="0" smtClean="0"/>
              <a:t>«О республике»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22963"/>
            <a:ext cx="4680520" cy="325667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86380" y="1142984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→ </a:t>
            </a:r>
            <a:r>
              <a:rPr lang="ru-RU" sz="1500" dirty="0" smtClean="0"/>
              <a:t>База данных </a:t>
            </a:r>
            <a:r>
              <a:rPr lang="ru-RU" sz="1500" b="1" dirty="0" smtClean="0"/>
              <a:t>«Персоналии» </a:t>
            </a:r>
            <a:r>
              <a:rPr lang="ru-RU" sz="1500" dirty="0" smtClean="0"/>
              <a:t>объединяет информацию  о сотрудниках ОГВ и ОМС всех уровней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Базы данных: </a:t>
            </a:r>
            <a:r>
              <a:rPr lang="ru-RU" sz="2400" b="1" dirty="0" smtClean="0"/>
              <a:t>«Справочники»</a:t>
            </a:r>
            <a:endParaRPr lang="ru-RU" sz="2400" b="1" dirty="0"/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rcRect t="11228"/>
          <a:stretch>
            <a:fillRect/>
          </a:stretch>
        </p:blipFill>
        <p:spPr>
          <a:xfrm>
            <a:off x="357158" y="1857364"/>
            <a:ext cx="4680520" cy="3356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86380" y="2214554"/>
            <a:ext cx="36724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→ </a:t>
            </a:r>
            <a:r>
              <a:rPr lang="ru-RU" sz="1500" dirty="0" smtClean="0"/>
              <a:t>База данных </a:t>
            </a:r>
            <a:r>
              <a:rPr lang="ru-RU" sz="1500" b="1" dirty="0" smtClean="0"/>
              <a:t>«Документы» </a:t>
            </a:r>
            <a:r>
              <a:rPr lang="ru-RU" sz="1500" dirty="0" smtClean="0"/>
              <a:t>содержит ссылки на все базы официальных документов РТ:</a:t>
            </a:r>
          </a:p>
          <a:p>
            <a:pPr lvl="1">
              <a:spcAft>
                <a:spcPts val="1200"/>
              </a:spcAft>
            </a:pPr>
            <a:r>
              <a:rPr lang="ru-RU" sz="1500" dirty="0" smtClean="0"/>
              <a:t>- Законы РТ</a:t>
            </a:r>
            <a:br>
              <a:rPr lang="ru-RU" sz="1500" dirty="0" smtClean="0"/>
            </a:br>
            <a:r>
              <a:rPr lang="ru-RU" sz="1500" dirty="0" smtClean="0"/>
              <a:t>- Указы Президента РТ</a:t>
            </a:r>
            <a:br>
              <a:rPr lang="ru-RU" sz="1500" dirty="0" smtClean="0"/>
            </a:br>
            <a:r>
              <a:rPr lang="ru-RU" sz="1500" dirty="0" smtClean="0"/>
              <a:t>- Постановления Госсовета РТ</a:t>
            </a:r>
            <a:br>
              <a:rPr lang="ru-RU" sz="1500" dirty="0" smtClean="0"/>
            </a:br>
            <a:r>
              <a:rPr lang="ru-RU" sz="1500" dirty="0" smtClean="0"/>
              <a:t>- Постановления и распоряжения КМ РТ и др.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→ </a:t>
            </a:r>
            <a:r>
              <a:rPr lang="ru-RU" sz="1500" dirty="0" smtClean="0"/>
              <a:t>Ведётся работа по созданию единой базы данных официальных документов РТ.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80" y="5214950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→  </a:t>
            </a:r>
            <a:r>
              <a:rPr lang="ru-RU" sz="1400" dirty="0" smtClean="0"/>
              <a:t>Разработана база</a:t>
            </a:r>
            <a:r>
              <a:rPr lang="ru-RU" sz="1500" dirty="0" smtClean="0"/>
              <a:t> –</a:t>
            </a:r>
            <a:r>
              <a:rPr lang="ru-RU" sz="1500" b="1" dirty="0" smtClean="0"/>
              <a:t>«Органы власти и организации»</a:t>
            </a:r>
            <a:r>
              <a:rPr lang="ru-RU" sz="15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6456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7504" y="6309320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55440"/>
            <a:ext cx="2699791" cy="5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86058"/>
            <a:ext cx="4704794" cy="28955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3830</TotalTime>
  <Words>865</Words>
  <Application>Microsoft Office PowerPoint</Application>
  <PresentationFormat>Экран (4:3)</PresentationFormat>
  <Paragraphs>138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Создание и развитие Государственной информационной системы «Официальный портал Республики Татарстан»: основные направления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портал органов государственного и муниципального управления РТ «Официальный Татарстан»</dc:title>
  <dc:creator>Anna</dc:creator>
  <cp:lastModifiedBy>1</cp:lastModifiedBy>
  <cp:revision>259</cp:revision>
  <dcterms:created xsi:type="dcterms:W3CDTF">2011-03-30T08:36:27Z</dcterms:created>
  <dcterms:modified xsi:type="dcterms:W3CDTF">2011-12-12T06:27:53Z</dcterms:modified>
</cp:coreProperties>
</file>