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7" r:id="rId2"/>
  </p:sldMasterIdLst>
  <p:notesMasterIdLst>
    <p:notesMasterId r:id="rId19"/>
  </p:notesMasterIdLst>
  <p:sldIdLst>
    <p:sldId id="369" r:id="rId3"/>
    <p:sldId id="370" r:id="rId4"/>
    <p:sldId id="371" r:id="rId5"/>
    <p:sldId id="372" r:id="rId6"/>
    <p:sldId id="373" r:id="rId7"/>
    <p:sldId id="374" r:id="rId8"/>
    <p:sldId id="375" r:id="rId9"/>
    <p:sldId id="376" r:id="rId10"/>
    <p:sldId id="377" r:id="rId11"/>
    <p:sldId id="378" r:id="rId12"/>
    <p:sldId id="379" r:id="rId13"/>
    <p:sldId id="380" r:id="rId14"/>
    <p:sldId id="381" r:id="rId15"/>
    <p:sldId id="382" r:id="rId16"/>
    <p:sldId id="383" r:id="rId17"/>
    <p:sldId id="384" r:id="rId18"/>
  </p:sldIdLst>
  <p:sldSz cx="10693400" cy="7561263"/>
  <p:notesSz cx="6726238" cy="9875838"/>
  <p:defaultTextStyle>
    <a:defPPr>
      <a:defRPr lang="ru-RU"/>
    </a:defPPr>
    <a:lvl1pPr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20700" indent="-63500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042988" indent="-128588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563688" indent="-192088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85975" indent="-257175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DFE"/>
    <a:srgbClr val="B3C9E3"/>
    <a:srgbClr val="C8E6B4"/>
    <a:srgbClr val="00CCFF"/>
    <a:srgbClr val="E6E22A"/>
    <a:srgbClr val="005AA9"/>
    <a:srgbClr val="FF0000"/>
    <a:srgbClr val="8D8C90"/>
    <a:srgbClr val="504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3" autoAdjust="0"/>
    <p:restoredTop sz="99649" autoAdjust="0"/>
  </p:normalViewPr>
  <p:slideViewPr>
    <p:cSldViewPr>
      <p:cViewPr>
        <p:scale>
          <a:sx n="70" d="100"/>
          <a:sy n="70" d="100"/>
        </p:scale>
        <p:origin x="-1074" y="-72"/>
      </p:cViewPr>
      <p:guideLst>
        <p:guide orient="horz" pos="2382"/>
        <p:guide orient="horz" pos="1116"/>
        <p:guide orient="horz" pos="348"/>
        <p:guide orient="horz" pos="4470"/>
        <p:guide pos="3368"/>
        <p:guide pos="828"/>
        <p:guide pos="1824"/>
        <p:guide pos="6011"/>
        <p:guide pos="6456"/>
        <p:guide pos="60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4305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0000" y="0"/>
            <a:ext cx="29146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4305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12412C1-F330-4369-8C19-7C1AACA92AC6}" type="datetimeFigureOut">
              <a:rPr lang="ru-RU"/>
              <a:pPr>
                <a:defRPr/>
              </a:pPr>
              <a:t>31.05.2016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46125" y="741363"/>
            <a:ext cx="5233988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91063"/>
            <a:ext cx="5380038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80538"/>
            <a:ext cx="29146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4305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0000" y="9380538"/>
            <a:ext cx="29146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4305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5D4B08A-71CD-4A2E-8AF0-E1B618F96E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212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0700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988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3688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975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10691812" cy="755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3708623"/>
            <a:ext cx="9089390" cy="1620771"/>
          </a:xfrm>
        </p:spPr>
        <p:txBody>
          <a:bodyPr>
            <a:normAutofit/>
          </a:bodyPr>
          <a:lstStyle>
            <a:lvl1pPr>
              <a:defRPr sz="5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5364807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F6FAF-0D0E-4F59-9588-07233DCBDFD4}" type="datetime1">
              <a:rPr lang="ru-RU"/>
              <a:pPr>
                <a:defRPr/>
              </a:pPr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45A88-4B79-4832-8AE6-FEE549758F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D74B9-0833-4ACE-BC36-80A32D8C838B}" type="datetime1">
              <a:rPr lang="ru-RU"/>
              <a:pPr>
                <a:defRPr/>
              </a:pPr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F73AC-631B-40D4-A7CB-F41EFD37E2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C7B794D1-8D44-47BD-A5F2-845F0ABE7C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0693400" cy="1240958"/>
          </a:xfr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rgbClr val="E5EDF7">
                  <a:alpha val="20000"/>
                </a:srgbClr>
              </a:gs>
            </a:gsLst>
            <a:lin ang="5400000" scaled="1"/>
          </a:gradFill>
        </p:spPr>
        <p:txBody>
          <a:bodyPr lIns="205326" tIns="82130" rIns="205326" bIns="82130"/>
          <a:lstStyle>
            <a:lvl1pPr>
              <a:defRPr/>
            </a:lvl1pPr>
          </a:lstStyle>
          <a:p>
            <a:r>
              <a:rPr lang="ru-RU"/>
              <a:t>Образец заголовка  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051344"/>
            <a:ext cx="10693400" cy="2509919"/>
          </a:xfrm>
          <a:gradFill rotWithShape="1">
            <a:gsLst>
              <a:gs pos="0">
                <a:srgbClr val="E5EDF7">
                  <a:alpha val="20000"/>
                </a:srgbClr>
              </a:gs>
              <a:gs pos="100000">
                <a:schemeClr val="bg1">
                  <a:alpha val="50000"/>
                </a:schemeClr>
              </a:gs>
            </a:gsLst>
            <a:lin ang="0" scaled="1"/>
          </a:gradFill>
          <a:ln>
            <a:noFill/>
          </a:ln>
        </p:spPr>
        <p:txBody>
          <a:bodyPr/>
          <a:lstStyle>
            <a:lvl1pPr marL="0" indent="0" algn="ctr">
              <a:buFont typeface="Arial" pitchFamily="34" charset="0"/>
              <a:buNone/>
              <a:defRPr>
                <a:solidFill>
                  <a:srgbClr val="034E93"/>
                </a:solidFill>
                <a:latin typeface="Arial Black" pitchFamily="34" charset="0"/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 spd="slow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z="2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defTabSz="1042988">
              <a:defRPr sz="2100">
                <a:latin typeface="Arial" pitchFamily="34" charset="0"/>
              </a:defRPr>
            </a:lvl1pPr>
          </a:lstStyle>
          <a:p>
            <a:pPr>
              <a:defRPr/>
            </a:pPr>
            <a:fld id="{23B437AE-6FCF-416A-AE44-63A9C9F57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/>
            </a:lvl1pPr>
            <a:lvl2pPr marL="521528" indent="0">
              <a:buNone/>
              <a:defRPr sz="2100"/>
            </a:lvl2pPr>
            <a:lvl3pPr marL="1043056" indent="0">
              <a:buNone/>
              <a:defRPr sz="1800"/>
            </a:lvl3pPr>
            <a:lvl4pPr marL="1564584" indent="0">
              <a:buNone/>
              <a:defRPr sz="1600"/>
            </a:lvl4pPr>
            <a:lvl5pPr marL="2086112" indent="0">
              <a:buNone/>
              <a:defRPr sz="1600"/>
            </a:lvl5pPr>
            <a:lvl6pPr marL="2607640" indent="0">
              <a:buNone/>
              <a:defRPr sz="1600"/>
            </a:lvl6pPr>
            <a:lvl7pPr marL="3129168" indent="0">
              <a:buNone/>
              <a:defRPr sz="1600"/>
            </a:lvl7pPr>
            <a:lvl8pPr marL="3650696" indent="0">
              <a:buNone/>
              <a:defRPr sz="1600"/>
            </a:lvl8pPr>
            <a:lvl9pPr marL="4172224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z="2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defTabSz="1042988">
              <a:defRPr sz="2100">
                <a:latin typeface="Arial" pitchFamily="34" charset="0"/>
              </a:defRPr>
            </a:lvl1pPr>
          </a:lstStyle>
          <a:p>
            <a:pPr>
              <a:defRPr/>
            </a:pPr>
            <a:fld id="{A1D7939F-0A09-40E3-80E5-63D5EAC3BE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1636524"/>
            <a:ext cx="4722918" cy="555717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1636524"/>
            <a:ext cx="4722918" cy="555717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z="2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defTabSz="1042988">
              <a:defRPr sz="2100">
                <a:latin typeface="Arial" pitchFamily="34" charset="0"/>
              </a:defRPr>
            </a:lvl1pPr>
          </a:lstStyle>
          <a:p>
            <a:pPr>
              <a:defRPr/>
            </a:pPr>
            <a:fld id="{9D417715-1FBD-44CA-8243-9DE7A63526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z="2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defTabSz="1042988">
              <a:defRPr sz="2100">
                <a:latin typeface="Arial" pitchFamily="34" charset="0"/>
              </a:defRPr>
            </a:lvl1pPr>
          </a:lstStyle>
          <a:p>
            <a:pPr>
              <a:defRPr/>
            </a:pPr>
            <a:fld id="{036E8BA6-F2E3-4C87-B178-D0A0B5ABD0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z="2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defTabSz="1042988">
              <a:defRPr sz="2100">
                <a:latin typeface="Arial" pitchFamily="34" charset="0"/>
              </a:defRPr>
            </a:lvl1pPr>
          </a:lstStyle>
          <a:p>
            <a:pPr>
              <a:defRPr/>
            </a:pPr>
            <a:fld id="{93B14B58-501F-4A70-B1F6-6E78D626C2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z="2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defTabSz="1042988">
              <a:defRPr sz="2100">
                <a:latin typeface="Arial" pitchFamily="34" charset="0"/>
              </a:defRPr>
            </a:lvl1pPr>
          </a:lstStyle>
          <a:p>
            <a:pPr>
              <a:defRPr/>
            </a:pPr>
            <a:fld id="{2499A75E-E489-4A72-BC42-3377AB5B4A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6931025" y="5653088"/>
            <a:ext cx="1079500" cy="4159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smtClean="0"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5" y="1771650"/>
            <a:ext cx="8561139" cy="5324475"/>
          </a:xfrm>
        </p:spPr>
        <p:txBody>
          <a:bodyPr/>
          <a:lstStyle>
            <a:lvl1pPr marL="363538" indent="0">
              <a:buFontTx/>
              <a:buNone/>
              <a:defRPr b="1">
                <a:latin typeface="+mj-lt"/>
              </a:defRPr>
            </a:lvl1pPr>
            <a:lvl2pPr marL="360363" indent="3175">
              <a:defRPr>
                <a:latin typeface="+mj-lt"/>
              </a:defRPr>
            </a:lvl2pPr>
            <a:lvl3pPr marL="628650" indent="-260350">
              <a:tabLst/>
              <a:defRPr>
                <a:latin typeface="+mj-lt"/>
              </a:defRPr>
            </a:lvl3pPr>
            <a:lvl4pPr marL="0" indent="360363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199"/>
          </a:xfrm>
        </p:spPr>
        <p:txBody>
          <a:bodyPr/>
          <a:lstStyle>
            <a:lvl1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en-US" noProof="0" dirty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C8121-4354-4956-978B-4AF2B73383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z="2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defTabSz="1042988">
              <a:defRPr sz="2100">
                <a:latin typeface="Arial" pitchFamily="34" charset="0"/>
              </a:defRPr>
            </a:lvl1pPr>
          </a:lstStyle>
          <a:p>
            <a:pPr>
              <a:defRPr/>
            </a:pPr>
            <a:fld id="{512137F1-44F6-45D2-BC8A-11EEDE300E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z="2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defTabSz="1042988">
              <a:defRPr sz="2100">
                <a:latin typeface="Arial" pitchFamily="34" charset="0"/>
              </a:defRPr>
            </a:lvl1pPr>
          </a:lstStyle>
          <a:p>
            <a:pPr>
              <a:defRPr/>
            </a:pPr>
            <a:fld id="{B64262C7-740D-47E9-AD9D-C8B1474966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z="2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defTabSz="1042988">
              <a:defRPr sz="2100">
                <a:latin typeface="Arial" pitchFamily="34" charset="0"/>
              </a:defRPr>
            </a:lvl1pPr>
          </a:lstStyle>
          <a:p>
            <a:pPr>
              <a:defRPr/>
            </a:pPr>
            <a:fld id="{A535070E-DB9F-45F1-BE6F-19795FD621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153717" y="0"/>
            <a:ext cx="2539683" cy="719370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0"/>
            <a:ext cx="7440824" cy="71937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z="2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defTabSz="1042988">
              <a:defRPr sz="2100">
                <a:latin typeface="Arial" pitchFamily="34" charset="0"/>
              </a:defRPr>
            </a:lvl1pPr>
          </a:lstStyle>
          <a:p>
            <a:pPr>
              <a:defRPr/>
            </a:pPr>
            <a:fld id="{A0C57289-CA85-42F6-940C-AE90E6C12E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6539" y="0"/>
            <a:ext cx="8966861" cy="126021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34670" y="1636524"/>
            <a:ext cx="4722918" cy="55571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1636524"/>
            <a:ext cx="4722918" cy="55571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z="2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defTabSz="1042988">
              <a:defRPr sz="2100">
                <a:latin typeface="Arial" pitchFamily="34" charset="0"/>
              </a:defRPr>
            </a:lvl1pPr>
          </a:lstStyle>
          <a:p>
            <a:pPr>
              <a:defRPr/>
            </a:pPr>
            <a:fld id="{B82B4390-8AFD-48EB-A05C-A126DC6CD4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6539" y="0"/>
            <a:ext cx="8966861" cy="126021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4670" y="1636524"/>
            <a:ext cx="9624060" cy="5557178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z="2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defTabSz="1042988">
              <a:defRPr sz="2100">
                <a:latin typeface="Arial" pitchFamily="34" charset="0"/>
              </a:defRPr>
            </a:lvl1pPr>
          </a:lstStyle>
          <a:p>
            <a:pPr>
              <a:defRPr/>
            </a:pPr>
            <a:fld id="{F2F9E5DA-192C-4F31-A030-AD09A4BC73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6539" y="0"/>
            <a:ext cx="8966861" cy="126021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534670" y="1636524"/>
            <a:ext cx="9624060" cy="5557178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z="2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defTabSz="1042988">
              <a:defRPr sz="2100">
                <a:latin typeface="Arial" pitchFamily="34" charset="0"/>
              </a:defRPr>
            </a:lvl1pPr>
          </a:lstStyle>
          <a:p>
            <a:pPr>
              <a:defRPr/>
            </a:pPr>
            <a:fld id="{7A0A5E31-3303-488D-B821-D9B6B989CF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534670" y="306302"/>
            <a:ext cx="9624060" cy="125671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4670" y="1764295"/>
            <a:ext cx="4722918" cy="24119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435812" y="1764295"/>
            <a:ext cx="4722918" cy="24119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34670" y="4344226"/>
            <a:ext cx="4722918" cy="24119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5812" y="4344226"/>
            <a:ext cx="4722918" cy="24119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34988" y="6884988"/>
            <a:ext cx="2497137" cy="527050"/>
          </a:xfrm>
          <a:prstGeom prst="rect">
            <a:avLst/>
          </a:prstGeom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53F9C126-D7B5-4CF5-82D5-08BD4C89D328}" type="datetime1">
              <a:rPr lang="ru-RU"/>
              <a:pPr>
                <a:defRPr/>
              </a:pPr>
              <a:t>31.05.2016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652838" y="6884988"/>
            <a:ext cx="3387725" cy="527050"/>
          </a:xfrm>
        </p:spPr>
        <p:txBody>
          <a:bodyPr/>
          <a:lstStyle>
            <a:lvl1pPr>
              <a:defRPr sz="2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661275" y="6884988"/>
            <a:ext cx="2497138" cy="527050"/>
          </a:xfrm>
        </p:spPr>
        <p:txBody>
          <a:bodyPr/>
          <a:lstStyle>
            <a:lvl1pPr defTabSz="1042988">
              <a:defRPr sz="2100">
                <a:latin typeface="Arial" pitchFamily="34" charset="0"/>
              </a:defRPr>
            </a:lvl1pPr>
          </a:lstStyle>
          <a:p>
            <a:pPr>
              <a:defRPr/>
            </a:pPr>
            <a:fld id="{968CD6D2-E724-4054-A1DE-DA8C7148F0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5" y="1771650"/>
            <a:ext cx="8561139" cy="5324475"/>
          </a:xfrm>
        </p:spPr>
        <p:txBody>
          <a:bodyPr/>
          <a:lstStyle>
            <a:lvl1pPr marL="363538" indent="0">
              <a:buFontTx/>
              <a:buNone/>
              <a:defRPr b="1">
                <a:latin typeface="+mj-lt"/>
              </a:defRPr>
            </a:lvl1pPr>
            <a:lvl2pPr marL="363538" indent="0">
              <a:defRPr>
                <a:latin typeface="+mj-lt"/>
              </a:defRPr>
            </a:lvl2pPr>
            <a:lvl3pPr marL="628650" indent="-260350">
              <a:defRPr>
                <a:latin typeface="+mj-lt"/>
              </a:defRPr>
            </a:lvl3pPr>
            <a:lvl4pPr marL="0" indent="360363">
              <a:defRPr>
                <a:latin typeface="+mj-lt"/>
              </a:defRPr>
            </a:lvl4pPr>
            <a:lvl5pPr marL="143510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6" y="552451"/>
            <a:ext cx="8581267" cy="1219199"/>
          </a:xfrm>
        </p:spPr>
        <p:txBody>
          <a:bodyPr/>
          <a:lstStyle>
            <a:lvl1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en-US" noProof="0" dirty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42F3A-D3F7-4FC5-8D1F-515B50E7B9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6" y="1771650"/>
            <a:ext cx="4234282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58" y="1771650"/>
            <a:ext cx="4262505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2625F-D449-40DA-8C52-C92949A390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4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5" y="1771650"/>
            <a:ext cx="4297420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25" y="2397901"/>
            <a:ext cx="4297420" cy="469822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01" y="1771650"/>
            <a:ext cx="4195762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01" y="2412479"/>
            <a:ext cx="4195762" cy="46836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51265-CE8C-4A5B-AEC3-8E837A3107E2}" type="datetime1">
              <a:rPr lang="ru-RU"/>
              <a:pPr>
                <a:defRPr/>
              </a:pPr>
              <a:t>31.05.2016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BBECF-F725-4699-B3D6-563BDBE20A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5" y="552451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40F1F-9556-4D23-B787-03512E9F5736}" type="datetime1">
              <a:rPr lang="ru-RU"/>
              <a:pPr>
                <a:defRPr/>
              </a:pPr>
              <a:t>31.05.2016</a:t>
            </a:fld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3CCFD-6650-4EA0-9079-9E0423D7E3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3EC1D-4A24-406F-9268-B230EF5BDF61}" type="datetime1">
              <a:rPr lang="ru-RU"/>
              <a:pPr>
                <a:defRPr/>
              </a:pPr>
              <a:t>31.05.2016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578975" y="6475413"/>
            <a:ext cx="663575" cy="719137"/>
          </a:xfrm>
        </p:spPr>
        <p:txBody>
          <a:bodyPr/>
          <a:lstStyle>
            <a:lvl1pPr algn="ctr">
              <a:defRPr sz="27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60E8744B-F5EA-4B5E-9C0F-D6E04E2873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B3F05-5FEA-48F1-A7A9-F64333DBF14A}" type="datetime1">
              <a:rPr lang="ru-RU"/>
              <a:pPr>
                <a:defRPr/>
              </a:pPr>
              <a:t>31.05.2016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FFD82-2135-4437-9F69-CFEF73D979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8BBED-E8E9-4CE6-BF7F-51FF17AF58AD}" type="datetime1">
              <a:rPr lang="ru-RU"/>
              <a:pPr>
                <a:defRPr/>
              </a:pPr>
              <a:t>31.05.2016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D1D67-6A6B-495D-BCE2-34277ED86D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954088" y="539750"/>
            <a:ext cx="858837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954088" y="1763713"/>
            <a:ext cx="8588375" cy="533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DB9DE1A-C5CE-4B3E-BE7D-0068CAE29E36}" type="datetime1">
              <a:rPr lang="ru-RU"/>
              <a:pPr>
                <a:defRPr/>
              </a:pPr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34550" y="6661150"/>
            <a:ext cx="725488" cy="696913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 defTabSz="1043056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27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1A78F4B6-4490-4EC6-A7F8-7E287C3422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4" r:id="rId5"/>
    <p:sldLayoutId id="2147483699" r:id="rId6"/>
    <p:sldLayoutId id="2147483700" r:id="rId7"/>
    <p:sldLayoutId id="2147483693" r:id="rId8"/>
    <p:sldLayoutId id="2147483692" r:id="rId9"/>
    <p:sldLayoutId id="2147483691" r:id="rId10"/>
    <p:sldLayoutId id="2147483690" r:id="rId11"/>
    <p:sldLayoutId id="2147483701" r:id="rId12"/>
  </p:sldLayoutIdLst>
  <p:hf hdr="0" ftr="0" dt="0"/>
  <p:txStyles>
    <p:titleStyle>
      <a:lvl1pPr algn="l" defTabSz="1042988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2pPr>
      <a:lvl3pPr algn="l" defTabSz="1042988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3pPr>
      <a:lvl4pPr algn="l" defTabSz="1042988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4pPr>
      <a:lvl5pPr algn="l" defTabSz="1042988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5pPr>
      <a:lvl6pPr marL="457200" algn="l" defTabSz="1042988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6pPr>
      <a:lvl7pPr marL="914400" algn="l" defTabSz="1042988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7pPr>
      <a:lvl8pPr marL="1371600" algn="l" defTabSz="1042988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8pPr>
      <a:lvl9pPr marL="1828800" algn="l" defTabSz="1042988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9pPr>
    </p:titleStyle>
    <p:bodyStyle>
      <a:lvl1pPr marL="363538" indent="-363538" algn="l" defTabSz="1042988" rtl="0" eaLnBrk="0" fontAlgn="base" hangingPunct="0">
        <a:spcBef>
          <a:spcPct val="20000"/>
        </a:spcBef>
        <a:spcAft>
          <a:spcPct val="0"/>
        </a:spcAft>
        <a:buFont typeface="+mj-lt"/>
        <a:defRPr sz="3600" kern="1200">
          <a:solidFill>
            <a:srgbClr val="005AA9"/>
          </a:solidFill>
          <a:latin typeface="+mj-lt"/>
          <a:ea typeface="+mn-ea"/>
          <a:cs typeface="+mn-cs"/>
        </a:defRPr>
      </a:lvl1pPr>
      <a:lvl2pPr marL="363538" indent="93663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rgbClr val="504F53"/>
          </a:solidFill>
          <a:latin typeface="+mj-lt"/>
          <a:ea typeface="+mn-ea"/>
          <a:cs typeface="+mn-cs"/>
        </a:defRPr>
      </a:lvl2pPr>
      <a:lvl3pPr marL="712788" indent="-260350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04F53"/>
          </a:solidFill>
          <a:latin typeface="+mj-lt"/>
          <a:ea typeface="+mn-ea"/>
          <a:cs typeface="+mn-cs"/>
        </a:defRPr>
      </a:lvl3pPr>
      <a:lvl4pPr marL="1600200" indent="-1239838" algn="just" defTabSz="1042988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charset="0"/>
        <a:defRPr sz="1600" kern="1200">
          <a:solidFill>
            <a:srgbClr val="504F53"/>
          </a:solidFill>
          <a:latin typeface="+mj-lt"/>
          <a:ea typeface="+mn-ea"/>
          <a:cs typeface="+mn-cs"/>
        </a:defRPr>
      </a:lvl4pPr>
      <a:lvl5pPr marL="1435100" indent="393700" algn="l" defTabSz="1042988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charset="0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ChangeArrowheads="1"/>
          </p:cNvSpPr>
          <p:nvPr/>
        </p:nvSpPr>
        <p:spPr bwMode="auto">
          <a:xfrm>
            <a:off x="0" y="0"/>
            <a:ext cx="10693400" cy="1319213"/>
          </a:xfrm>
          <a:prstGeom prst="rect">
            <a:avLst/>
          </a:prstGeom>
          <a:gradFill rotWithShape="1">
            <a:gsLst>
              <a:gs pos="0">
                <a:srgbClr val="E5EDF7">
                  <a:alpha val="20000"/>
                </a:srgbClr>
              </a:gs>
              <a:gs pos="100000">
                <a:schemeClr val="bg1">
                  <a:alpha val="50000"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 wrap="none" lIns="104306" tIns="52153" rIns="104306" bIns="52153" anchor="ctr"/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hangingPunct="1">
              <a:defRPr/>
            </a:pPr>
            <a:endParaRPr lang="ru-RU" altLang="ru-RU" sz="1600" smtClean="0">
              <a:solidFill>
                <a:srgbClr val="000000"/>
              </a:solidFill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27200" y="0"/>
            <a:ext cx="896620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988" y="1636713"/>
            <a:ext cx="9623425" cy="5556250"/>
          </a:xfrm>
          <a:prstGeom prst="rect">
            <a:avLst/>
          </a:prstGeom>
          <a:solidFill>
            <a:srgbClr val="FFFFFF">
              <a:alpha val="50000"/>
            </a:srgbClr>
          </a:solidFill>
          <a:ln w="57150" cmpd="thinThick" algn="ctr">
            <a:solidFill>
              <a:srgbClr val="FFFFFF">
                <a:alpha val="50000"/>
              </a:srgbClr>
            </a:solidFill>
            <a:miter lim="800000"/>
            <a:headEnd/>
            <a:tailEnd/>
          </a:ln>
          <a:effectLst/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62363" y="7265988"/>
            <a:ext cx="3386137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003399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726613" y="7035800"/>
            <a:ext cx="966787" cy="525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3399"/>
                </a:solidFill>
                <a:latin typeface="Arial" charset="0"/>
              </a:defRPr>
            </a:lvl1pPr>
          </a:lstStyle>
          <a:p>
            <a:pPr>
              <a:defRPr/>
            </a:pPr>
            <a:fld id="{0D499F03-FB36-41F0-B474-724671C4BD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2055" name="Picture 9" descr="Герб_МНС_РФ_Цвет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15888" y="79375"/>
            <a:ext cx="1209675" cy="1319213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bg1"/>
            </a:outerShdw>
          </a:effectLst>
          <a:ex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</p:sldLayoutIdLst>
  <p:transition spd="slow">
    <p:split orient="vert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34E9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34E93"/>
          </a:solidFill>
          <a:latin typeface="Impac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34E93"/>
          </a:solidFill>
          <a:latin typeface="Impac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34E93"/>
          </a:solidFill>
          <a:latin typeface="Impac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34E93"/>
          </a:solidFill>
          <a:latin typeface="Impact" pitchFamily="34" charset="0"/>
        </a:defRPr>
      </a:lvl5pPr>
      <a:lvl6pPr marL="521528" algn="ctr" rtl="0" fontAlgn="base">
        <a:spcBef>
          <a:spcPct val="0"/>
        </a:spcBef>
        <a:spcAft>
          <a:spcPct val="0"/>
        </a:spcAft>
        <a:defRPr sz="3200">
          <a:solidFill>
            <a:srgbClr val="034E93"/>
          </a:solidFill>
          <a:latin typeface="Impact" pitchFamily="34" charset="0"/>
        </a:defRPr>
      </a:lvl6pPr>
      <a:lvl7pPr marL="1043056" algn="ctr" rtl="0" fontAlgn="base">
        <a:spcBef>
          <a:spcPct val="0"/>
        </a:spcBef>
        <a:spcAft>
          <a:spcPct val="0"/>
        </a:spcAft>
        <a:defRPr sz="3200">
          <a:solidFill>
            <a:srgbClr val="034E93"/>
          </a:solidFill>
          <a:latin typeface="Impact" pitchFamily="34" charset="0"/>
        </a:defRPr>
      </a:lvl7pPr>
      <a:lvl8pPr marL="1564584" algn="ctr" rtl="0" fontAlgn="base">
        <a:spcBef>
          <a:spcPct val="0"/>
        </a:spcBef>
        <a:spcAft>
          <a:spcPct val="0"/>
        </a:spcAft>
        <a:defRPr sz="3200">
          <a:solidFill>
            <a:srgbClr val="034E93"/>
          </a:solidFill>
          <a:latin typeface="Impact" pitchFamily="34" charset="0"/>
        </a:defRPr>
      </a:lvl8pPr>
      <a:lvl9pPr marL="2086112" algn="ctr" rtl="0" fontAlgn="base">
        <a:spcBef>
          <a:spcPct val="0"/>
        </a:spcBef>
        <a:spcAft>
          <a:spcPct val="0"/>
        </a:spcAft>
        <a:defRPr sz="3200">
          <a:solidFill>
            <a:srgbClr val="034E93"/>
          </a:solidFill>
          <a:latin typeface="Impact" pitchFamily="34" charset="0"/>
        </a:defRPr>
      </a:lvl9pPr>
    </p:titleStyle>
    <p:bodyStyle>
      <a:lvl1pPr marL="304800" indent="-304800" algn="l" rtl="0" eaLnBrk="0" fontAlgn="base" hangingPunct="0">
        <a:spcBef>
          <a:spcPct val="0"/>
        </a:spcBef>
        <a:spcAft>
          <a:spcPct val="40000"/>
        </a:spcAft>
        <a:buClr>
          <a:srgbClr val="B31B34"/>
        </a:buClr>
        <a:buSzPct val="80000"/>
        <a:buFont typeface="Arial" charset="0"/>
        <a:buChar char="●"/>
        <a:defRPr sz="27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820738" indent="-311150" algn="l" rtl="0" eaLnBrk="0" fontAlgn="base" hangingPunct="0">
        <a:spcBef>
          <a:spcPct val="0"/>
        </a:spcBef>
        <a:spcAft>
          <a:spcPct val="40000"/>
        </a:spcAft>
        <a:buClr>
          <a:srgbClr val="B31B34"/>
        </a:buClr>
        <a:buSzPct val="80000"/>
        <a:buFont typeface="Arial" charset="0"/>
        <a:buChar char="●"/>
        <a:defRPr sz="25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327150" indent="-300038" algn="l" rtl="0" eaLnBrk="0" fontAlgn="base" hangingPunct="0">
        <a:spcBef>
          <a:spcPct val="0"/>
        </a:spcBef>
        <a:spcAft>
          <a:spcPct val="40000"/>
        </a:spcAft>
        <a:buClr>
          <a:srgbClr val="B31B34"/>
        </a:buClr>
        <a:buSzPct val="80000"/>
        <a:buFont typeface="Arial" charset="0"/>
        <a:buChar char="●"/>
        <a:defRPr sz="23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735138" indent="-203200" algn="l" rtl="0" eaLnBrk="0" fontAlgn="base" hangingPunct="0">
        <a:spcBef>
          <a:spcPct val="0"/>
        </a:spcBef>
        <a:spcAft>
          <a:spcPct val="40000"/>
        </a:spcAft>
        <a:buClr>
          <a:srgbClr val="B31B34"/>
        </a:buClr>
        <a:buSzPct val="80000"/>
        <a:buFont typeface="Arial" charset="0"/>
        <a:buChar char="●"/>
        <a:defRPr sz="23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138363" indent="-196850" algn="l" rtl="0" eaLnBrk="0" fontAlgn="base" hangingPunct="0">
        <a:spcBef>
          <a:spcPct val="0"/>
        </a:spcBef>
        <a:spcAft>
          <a:spcPct val="40000"/>
        </a:spcAft>
        <a:buClr>
          <a:srgbClr val="B31B34"/>
        </a:buClr>
        <a:buSzPct val="80000"/>
        <a:buFont typeface="Arial" charset="0"/>
        <a:buChar char="●"/>
        <a:defRPr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660156" indent="-197384" algn="l" rtl="0" fontAlgn="base">
        <a:spcBef>
          <a:spcPct val="0"/>
        </a:spcBef>
        <a:spcAft>
          <a:spcPct val="40000"/>
        </a:spcAft>
        <a:buClr>
          <a:srgbClr val="B31B34"/>
        </a:buClr>
        <a:buSzPct val="80000"/>
        <a:buFont typeface="Arial" pitchFamily="34" charset="0"/>
        <a:buChar char="●"/>
        <a:defRPr sz="1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3181684" indent="-197384" algn="l" rtl="0" fontAlgn="base">
        <a:spcBef>
          <a:spcPct val="0"/>
        </a:spcBef>
        <a:spcAft>
          <a:spcPct val="40000"/>
        </a:spcAft>
        <a:buClr>
          <a:srgbClr val="B31B34"/>
        </a:buClr>
        <a:buSzPct val="80000"/>
        <a:buFont typeface="Arial" pitchFamily="34" charset="0"/>
        <a:buChar char="●"/>
        <a:defRPr sz="1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703212" indent="-197384" algn="l" rtl="0" fontAlgn="base">
        <a:spcBef>
          <a:spcPct val="0"/>
        </a:spcBef>
        <a:spcAft>
          <a:spcPct val="40000"/>
        </a:spcAft>
        <a:buClr>
          <a:srgbClr val="B31B34"/>
        </a:buClr>
        <a:buSzPct val="80000"/>
        <a:buFont typeface="Arial" pitchFamily="34" charset="0"/>
        <a:buChar char="●"/>
        <a:defRPr sz="1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4224740" indent="-197384" algn="l" rtl="0" fontAlgn="base">
        <a:spcBef>
          <a:spcPct val="0"/>
        </a:spcBef>
        <a:spcAft>
          <a:spcPct val="40000"/>
        </a:spcAft>
        <a:buClr>
          <a:srgbClr val="B31B34"/>
        </a:buClr>
        <a:buSzPct val="80000"/>
        <a:buFont typeface="Arial" pitchFamily="34" charset="0"/>
        <a:buChar char="●"/>
        <a:defRPr sz="1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%D0%91%D0%B0%D0%BD%D0%BA%D1%80%D0%BE%D1%82%D1%81%D1%82%D0%B2%D0%BE_%D1%84%D0%B8%D0%B7%D0%B8%D1%87%D0%B5%D1%81%D0%BA%D0%B8%D1%85_%D0%BB%D0%B8%D1%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17" y="396255"/>
            <a:ext cx="9798729" cy="676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2" t="31633" r="38576" b="52029"/>
          <a:stretch/>
        </p:blipFill>
        <p:spPr bwMode="auto">
          <a:xfrm>
            <a:off x="551180" y="540271"/>
            <a:ext cx="1699175" cy="1656184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3901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220">
        <p:cut/>
      </p:transition>
    </mc:Choice>
    <mc:Fallback xmlns="">
      <p:transition advTm="322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794D1-8D44-47BD-A5F2-845F0ABE7CF8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39118" y="361354"/>
            <a:ext cx="928903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/>
              <a:t>Ограничения по совершению сделок должником</a:t>
            </a:r>
          </a:p>
        </p:txBody>
      </p:sp>
      <p:pic>
        <p:nvPicPr>
          <p:cNvPr id="10242" name="Picture 2" descr="Денис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1" r="6364" b="11347"/>
          <a:stretch/>
        </p:blipFill>
        <p:spPr bwMode="auto">
          <a:xfrm>
            <a:off x="378148" y="4031352"/>
            <a:ext cx="4176464" cy="3236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89298" y="831570"/>
            <a:ext cx="953885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В ходе реструктуризации долгов физическое лицо может совершать только </a:t>
            </a:r>
            <a:r>
              <a:rPr lang="ru-RU" sz="2000" dirty="0" smtClean="0"/>
              <a:t>с письменного </a:t>
            </a:r>
            <a:r>
              <a:rPr lang="ru-RU" sz="2000" dirty="0"/>
              <a:t>согласия финансового управляющего следующие сделки: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000" dirty="0"/>
              <a:t>по приобретению, отчуждению или в связи с возможностью отчуждения прямо либо косвенно имущества, стоимость которого составляет более чем пятьдесят тысяч рублей, недвижимого имущества, ценных бумаг, долей в уставном капитале и транспортных средств;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000" dirty="0"/>
              <a:t>по получению и выдаче займов (кредитов), выдаче поручительств и гарантий, уступке прав требования, переводу долга, а также учреждению доверительного управления имуществом гражданина;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/>
              <a:t>по передаче имущества гражданина в залог.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70636" y="4472571"/>
            <a:ext cx="47370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/>
              <a:t>В случае наличия разногласий по поводу совершения указанных сделок у гражданина и финансового управляющего они вправе обратиться за разрешением таких разногласий в арбитражный суд, рассматривающий дело о банкротстве гражданина.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51265575"/>
      </p:ext>
    </p:extLst>
  </p:cSld>
  <p:clrMapOvr>
    <a:masterClrMapping/>
  </p:clrMapOvr>
  <p:transition spd="slow" advTm="27316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794D1-8D44-47BD-A5F2-845F0ABE7CF8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46300" y="252239"/>
            <a:ext cx="748883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/>
              <a:t>РЕАЛИЗАЦИЯ ИМУЩЕСТВА ДОЛЖНИКА</a:t>
            </a:r>
          </a:p>
        </p:txBody>
      </p:sp>
      <p:pic>
        <p:nvPicPr>
          <p:cNvPr id="11266" name="Picture 2" descr="чел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" t="5756" r="8071" b="9038"/>
          <a:stretch/>
        </p:blipFill>
        <p:spPr bwMode="auto">
          <a:xfrm>
            <a:off x="54112" y="4785319"/>
            <a:ext cx="3384376" cy="249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16647" y="609177"/>
            <a:ext cx="9577064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50" dirty="0"/>
              <a:t> </a:t>
            </a:r>
            <a:r>
              <a:rPr lang="ru-RU" sz="1900" b="1" dirty="0"/>
              <a:t>Арбитражный суд принимает решение о признании гражданина банкротом и о введении реализации имущества гражданина</a:t>
            </a:r>
            <a:r>
              <a:rPr lang="ru-RU" sz="1900" dirty="0"/>
              <a:t> </a:t>
            </a:r>
            <a:r>
              <a:rPr lang="ru-RU" sz="1900" b="1" dirty="0"/>
              <a:t>в случае, если</a:t>
            </a:r>
            <a:r>
              <a:rPr lang="ru-RU" sz="1900" dirty="0"/>
              <a:t>:</a:t>
            </a:r>
          </a:p>
          <a:p>
            <a:pPr algn="just"/>
            <a:r>
              <a:rPr lang="ru-RU" sz="1900" dirty="0"/>
              <a:t>1) гражданином, конкурсными кредиторами и (или) уполномоченным органом не представлен финансовому управляющему проект плана реструктуризации долгов </a:t>
            </a:r>
            <a:r>
              <a:rPr lang="ru-RU" sz="1900" dirty="0" smtClean="0"/>
              <a:t>гражданина;</a:t>
            </a:r>
            <a:endParaRPr lang="ru-RU" sz="1900" dirty="0"/>
          </a:p>
          <a:p>
            <a:pPr algn="just"/>
            <a:r>
              <a:rPr lang="ru-RU" sz="1900" dirty="0"/>
              <a:t>2) собранием кредиторов не одобрен план реструктуризации долгов </a:t>
            </a:r>
            <a:r>
              <a:rPr lang="ru-RU" sz="1900" dirty="0" smtClean="0"/>
              <a:t>гражданина;</a:t>
            </a:r>
            <a:endParaRPr lang="ru-RU" sz="1900" dirty="0"/>
          </a:p>
          <a:p>
            <a:pPr algn="just"/>
            <a:r>
              <a:rPr lang="ru-RU" sz="1900" dirty="0"/>
              <a:t>3) арбитражным судом отказано в утверждении плана реструктуризации долгов </a:t>
            </a:r>
            <a:r>
              <a:rPr lang="ru-RU" sz="1900" dirty="0" smtClean="0"/>
              <a:t>гражданина;</a:t>
            </a:r>
            <a:endParaRPr lang="ru-RU" sz="1900" dirty="0"/>
          </a:p>
          <a:p>
            <a:pPr algn="just"/>
            <a:r>
              <a:rPr lang="ru-RU" sz="1900" dirty="0"/>
              <a:t>4) арбитражным судом отменен план реструктуризации долгов </a:t>
            </a:r>
            <a:r>
              <a:rPr lang="ru-RU" sz="1900" dirty="0" smtClean="0"/>
              <a:t>гражданина;</a:t>
            </a:r>
            <a:endParaRPr lang="ru-RU" sz="1900" dirty="0"/>
          </a:p>
          <a:p>
            <a:pPr algn="just"/>
            <a:r>
              <a:rPr lang="ru-RU" sz="1900" dirty="0"/>
              <a:t>5) производство по делу о банкротстве гражданина возобновлено в связи с отменой определения о завершении реструктуризации долгов </a:t>
            </a:r>
            <a:r>
              <a:rPr lang="ru-RU" sz="1900" dirty="0" smtClean="0"/>
              <a:t>гражданина;</a:t>
            </a:r>
          </a:p>
          <a:p>
            <a:pPr algn="just"/>
            <a:r>
              <a:rPr lang="ru-RU" sz="1900" dirty="0" smtClean="0"/>
              <a:t>6)</a:t>
            </a:r>
            <a:r>
              <a:rPr lang="ru-RU" sz="1900" dirty="0"/>
              <a:t> </a:t>
            </a:r>
            <a:r>
              <a:rPr lang="ru-RU" sz="1900" dirty="0" smtClean="0"/>
              <a:t>производство </a:t>
            </a:r>
            <a:r>
              <a:rPr lang="ru-RU" sz="1900" dirty="0"/>
              <a:t>по делу о банкротстве гражданина возобновлено в связи с отменой определения об утверждении мирового соглашения либо вынесением определения о расторжении мирового соглашения</a:t>
            </a:r>
            <a:r>
              <a:rPr lang="ru-RU" sz="1900" dirty="0" smtClean="0"/>
              <a:t>;</a:t>
            </a:r>
            <a:endParaRPr lang="ru-RU" sz="19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59185" y="4932759"/>
            <a:ext cx="620799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dirty="0" smtClean="0"/>
              <a:t>7) </a:t>
            </a:r>
            <a:r>
              <a:rPr lang="ru-RU" sz="1900" dirty="0"/>
              <a:t>в иных случаях, предусмотренных </a:t>
            </a:r>
            <a:r>
              <a:rPr lang="ru-RU" sz="1900" dirty="0" smtClean="0"/>
              <a:t>Законом </a:t>
            </a:r>
            <a:r>
              <a:rPr lang="ru-RU" sz="1900" dirty="0"/>
              <a:t>о банкротстве, </a:t>
            </a:r>
            <a:r>
              <a:rPr lang="ru-RU" sz="1900" b="1" dirty="0"/>
              <a:t>в том числе, </a:t>
            </a:r>
            <a:r>
              <a:rPr lang="ru-RU" sz="1900" dirty="0"/>
              <a:t>если по результатам рассмотрения обоснованности заявления о признании гражданина банкротом установлено, что </a:t>
            </a:r>
            <a:r>
              <a:rPr lang="ru-RU" sz="1900" b="1" dirty="0"/>
              <a:t>гражданин не соответствует требованиям для утверждения плана реструктуризации </a:t>
            </a:r>
            <a:r>
              <a:rPr lang="ru-RU" sz="1900" b="1" dirty="0" smtClean="0"/>
              <a:t>долгов</a:t>
            </a:r>
            <a:r>
              <a:rPr lang="ru-RU" sz="1900" dirty="0" smtClean="0"/>
              <a:t>.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4144305507"/>
      </p:ext>
    </p:extLst>
  </p:cSld>
  <p:clrMapOvr>
    <a:masterClrMapping/>
  </p:clrMapOvr>
  <p:transition spd="slow" advTm="35434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794D1-8D44-47BD-A5F2-845F0ABE7CF8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94172" y="236464"/>
            <a:ext cx="9721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В случае признания гражданина банкротом и введения процедуры реализации имущества </a:t>
            </a:r>
            <a:r>
              <a:rPr lang="ru-RU" sz="2400" b="1" dirty="0" smtClean="0"/>
              <a:t>наступают </a:t>
            </a:r>
            <a:r>
              <a:rPr lang="ru-RU" sz="2400" b="1" dirty="0"/>
              <a:t>следующие последствия: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38188" y="1200470"/>
            <a:ext cx="957706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700" b="1" dirty="0"/>
              <a:t>временное ограничение права на выезд гражданина из Российской Федерации</a:t>
            </a:r>
            <a:r>
              <a:rPr lang="ru-RU" sz="1700" dirty="0"/>
              <a:t> (до даты прекращении производства по делу о банкротстве гражданина), 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700" b="1" dirty="0"/>
              <a:t>все имущество гражданина</a:t>
            </a:r>
            <a:r>
              <a:rPr lang="ru-RU" sz="1700" dirty="0"/>
              <a:t>, </a:t>
            </a:r>
            <a:r>
              <a:rPr lang="ru-RU" sz="1700" b="1" dirty="0"/>
              <a:t>составляет конкурсную массу (</a:t>
            </a:r>
            <a:r>
              <a:rPr lang="ru-RU" sz="1700" dirty="0"/>
              <a:t>за исключением имущества, на которое не может быть обращено взыскание в соответствии с гражданским процессуальным законодательством</a:t>
            </a:r>
            <a:r>
              <a:rPr lang="ru-RU" sz="1700" dirty="0" smtClean="0"/>
              <a:t>);</a:t>
            </a:r>
            <a:endParaRPr lang="ru-RU" sz="1700" dirty="0"/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700" dirty="0"/>
              <a:t>все права в отношении имущества, составляющего конкурсную массу, </a:t>
            </a:r>
            <a:r>
              <a:rPr lang="ru-RU" sz="1700" b="1" dirty="0"/>
              <a:t>осуществляются только финансовым управляющим от имени гражданина и не могут осуществляться гражданином лично</a:t>
            </a:r>
            <a:r>
              <a:rPr lang="ru-RU" sz="1700" dirty="0" smtClean="0"/>
              <a:t>.</a:t>
            </a:r>
            <a:endParaRPr lang="ru-RU" sz="1700" dirty="0"/>
          </a:p>
        </p:txBody>
      </p:sp>
      <p:pic>
        <p:nvPicPr>
          <p:cNvPr id="12290" name="Picture 2" descr="картн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0" r="19335" b="3016"/>
          <a:stretch/>
        </p:blipFill>
        <p:spPr bwMode="auto">
          <a:xfrm>
            <a:off x="162124" y="3632247"/>
            <a:ext cx="4256690" cy="384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93083" y="3647294"/>
            <a:ext cx="5246105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700" b="1" dirty="0"/>
              <a:t>исполнение третьими лицами обязательств перед гражданином</a:t>
            </a:r>
            <a:r>
              <a:rPr lang="ru-RU" sz="1700" dirty="0"/>
              <a:t> по передаче ему имущества, </a:t>
            </a:r>
            <a:r>
              <a:rPr lang="ru-RU" sz="1700" b="1" dirty="0"/>
              <a:t>возможно только в отношении финансового управляющего</a:t>
            </a:r>
            <a:r>
              <a:rPr lang="ru-RU" sz="1700" dirty="0"/>
              <a:t> и запрещается в отношении гражданина лично;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700" b="1" dirty="0"/>
              <a:t>должник не вправе лично открывать банковские счета и вклады в кредитных организациях и получать по ним денежные средства</a:t>
            </a:r>
            <a:r>
              <a:rPr lang="ru-RU" sz="1700" dirty="0"/>
              <a:t>. Гражданин обязан не позднее одного рабочего дня, следующего за днем принятия решения о признании его банкротом, </a:t>
            </a:r>
            <a:r>
              <a:rPr lang="ru-RU" sz="1700" b="1" dirty="0"/>
              <a:t>передать финансовому управляющему все имеющиеся у него банковские карты</a:t>
            </a:r>
            <a:r>
              <a:rPr lang="ru-RU" sz="17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7223894"/>
      </p:ext>
    </p:extLst>
  </p:cSld>
  <p:clrMapOvr>
    <a:masterClrMapping/>
  </p:clrMapOvr>
  <p:transition spd="slow" advTm="32495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794D1-8D44-47BD-A5F2-845F0ABE7CF8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37978" y="193207"/>
            <a:ext cx="964907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/>
              <a:t>Взыскание не </a:t>
            </a:r>
            <a:r>
              <a:rPr lang="ru-RU" sz="2500" b="1" dirty="0"/>
              <a:t>может быть обращено на следующее имущество, принадлежащее гражданину-должнику на праве собственности</a:t>
            </a:r>
            <a:r>
              <a:rPr lang="ru-RU" sz="2500" dirty="0"/>
              <a:t>:</a:t>
            </a:r>
          </a:p>
        </p:txBody>
      </p:sp>
      <p:pic>
        <p:nvPicPr>
          <p:cNvPr id="13314" name="Picture 2" descr="че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91"/>
          <a:stretch/>
        </p:blipFill>
        <p:spPr bwMode="auto">
          <a:xfrm>
            <a:off x="478390" y="5181798"/>
            <a:ext cx="2414588" cy="211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38188" y="1054981"/>
            <a:ext cx="96490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650" dirty="0"/>
              <a:t>единственное пригодное для гражданина-должника и членов его семьи для постоянного проживания помещение жилое помещение за </a:t>
            </a:r>
            <a:r>
              <a:rPr lang="ru-RU" sz="1650" b="1" dirty="0"/>
              <a:t>исключением, если такое имущество является предметом ипотеки,</a:t>
            </a:r>
            <a:endParaRPr lang="ru-RU" sz="1650" dirty="0"/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650" dirty="0"/>
              <a:t>земельные участки, на которых расположены вышеуказанные объекты, </a:t>
            </a:r>
            <a:r>
              <a:rPr lang="ru-RU" sz="1650" b="1" dirty="0"/>
              <a:t>за исключением земельных участков, если они является предметом ипотеки</a:t>
            </a:r>
            <a:r>
              <a:rPr lang="ru-RU" sz="1650" dirty="0"/>
              <a:t>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650" dirty="0"/>
              <a:t>предметы обычной домашней обстановки и обихода, вещи индивидуального пользования (одежда, обувь и другие), </a:t>
            </a:r>
            <a:r>
              <a:rPr lang="ru-RU" sz="1650" b="1" dirty="0"/>
              <a:t>за исключением драгоценностей и других предметов роскоши</a:t>
            </a:r>
            <a:r>
              <a:rPr lang="ru-RU" sz="1650" dirty="0"/>
              <a:t>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650" dirty="0"/>
              <a:t>имущество, необходимое для профессиональных занятий гражданина-должника, </a:t>
            </a:r>
            <a:r>
              <a:rPr lang="ru-RU" sz="1650" b="1" dirty="0"/>
              <a:t>за исключением предметов, стоимость которых превышает сто установленных федеральным законом </a:t>
            </a:r>
            <a:r>
              <a:rPr lang="ru-RU" sz="1650" b="1" dirty="0" smtClean="0"/>
              <a:t>минимальных размеров оплаты труда;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650" dirty="0" smtClean="0"/>
              <a:t>используемые </a:t>
            </a:r>
            <a:r>
              <a:rPr lang="ru-RU" sz="1650" dirty="0"/>
              <a:t>для целей, не связанных с осуществлением предпринимательской деятельности, племенной, молочный и рабочий скот, олени, кролики, птица, пчелы, корма, необходимые для их содержания до выгона на пастбища (выезда на пасеку), а также хозяйственные строения и сооружения, необходимые для их содержания;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50" dirty="0" smtClean="0"/>
              <a:t>продукты </a:t>
            </a:r>
            <a:r>
              <a:rPr lang="ru-RU" sz="1650" dirty="0"/>
              <a:t>питания и деньги на общую сумму не менее установленной величины прожиточного минимума самого гражданина-должника и лиц, находящихся на его иждивении;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20022" y="5221044"/>
            <a:ext cx="676761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50" dirty="0"/>
              <a:t>семена, необходимые для очередного посева;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650" dirty="0" smtClean="0"/>
              <a:t>топливо</a:t>
            </a:r>
            <a:r>
              <a:rPr lang="ru-RU" sz="1650" dirty="0"/>
              <a:t>, необходимое семье гражданина-должника для приготовления своей ежедневной пищи и отопления в течение отопительного сезона своего жилого помещения;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650" dirty="0"/>
              <a:t>средства транспорта и другое необходимое гражданину-должнику в связи с его инвалидностью имущество;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50" dirty="0"/>
              <a:t>призы, государственные награды, почетные и памятные знаки, которыми награжден гражданин-должник.</a:t>
            </a:r>
          </a:p>
        </p:txBody>
      </p:sp>
    </p:spTree>
    <p:extLst>
      <p:ext uri="{BB962C8B-B14F-4D97-AF65-F5344CB8AC3E}">
        <p14:creationId xmlns:p14="http://schemas.microsoft.com/office/powerpoint/2010/main" val="3210475809"/>
      </p:ext>
    </p:extLst>
  </p:cSld>
  <p:clrMapOvr>
    <a:masterClrMapping/>
  </p:clrMapOvr>
  <p:transition spd="slow" advTm="59288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794D1-8D44-47BD-A5F2-845F0ABE7CF8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94172" y="294049"/>
            <a:ext cx="979308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/>
              <a:t>ГРАЖДАНИН НЕ ОСВОБОЖДАЕТСЯ ОТ ДОЛГОВ ЕСЛИ:</a:t>
            </a:r>
          </a:p>
        </p:txBody>
      </p:sp>
      <p:pic>
        <p:nvPicPr>
          <p:cNvPr id="14338" name="Picture 2" descr="чел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0" r="16269" b="3133"/>
          <a:stretch/>
        </p:blipFill>
        <p:spPr bwMode="auto">
          <a:xfrm>
            <a:off x="450156" y="3194326"/>
            <a:ext cx="3191153" cy="4042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38188" y="786332"/>
            <a:ext cx="9505056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1900" dirty="0"/>
              <a:t>гражданин привлечен к уголовной или административной ответственности за фиктивное, преднамеренное банкротство и неправомерные действия при </a:t>
            </a:r>
            <a:r>
              <a:rPr lang="ru-RU" sz="1900" dirty="0" smtClean="0"/>
              <a:t>банкротстве;</a:t>
            </a:r>
            <a:endParaRPr lang="ru-RU" sz="1900" dirty="0"/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1900" dirty="0"/>
              <a:t>гражданин не предоставил финансовому управляющему или арбитражному суду необходимые сведения или предоставил заведомо недостоверные </a:t>
            </a:r>
            <a:r>
              <a:rPr lang="ru-RU" sz="1900" dirty="0" smtClean="0"/>
              <a:t>сведения; </a:t>
            </a:r>
            <a:endParaRPr lang="ru-RU" sz="19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900" dirty="0" smtClean="0"/>
              <a:t>гражданин </a:t>
            </a:r>
            <a:r>
              <a:rPr lang="ru-RU" sz="1900" dirty="0"/>
              <a:t>скрыл или умышленно уничтожил имущество, совершил мошенничество, злостно уклонялся от погашения долгов, предоставил кредитору заведомо ложные сведения при получении кредита.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47054" y="2943069"/>
            <a:ext cx="609213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НЕ БУДУТ СЧИТАТЬСЯ ПОГАШЕННЫМИ СЛЕДУЮЩИЕ ДОЛГИ: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1900" dirty="0" smtClean="0"/>
              <a:t>по текущим платежам;</a:t>
            </a:r>
            <a:endParaRPr lang="ru-RU" sz="1900" dirty="0"/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1900" dirty="0"/>
              <a:t>о возмещении вреда жизни или здоровью человека;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1900" dirty="0"/>
              <a:t>по заработной плате;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1900" dirty="0"/>
              <a:t>о возмещении морального вреда;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900" dirty="0"/>
              <a:t>о взыскании </a:t>
            </a:r>
            <a:r>
              <a:rPr lang="ru-RU" sz="1900" dirty="0" smtClean="0"/>
              <a:t>алиментов;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900" dirty="0"/>
              <a:t>п</a:t>
            </a:r>
            <a:r>
              <a:rPr lang="ru-RU" sz="1900" dirty="0" smtClean="0"/>
              <a:t>о субсидиарной ответственности в связи с банкротством;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900" dirty="0"/>
              <a:t>п</a:t>
            </a:r>
            <a:r>
              <a:rPr lang="ru-RU" sz="1900" dirty="0" smtClean="0"/>
              <a:t>о признанию сделок недействительными в деле о банкротстве;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900" dirty="0"/>
              <a:t>о</a:t>
            </a:r>
            <a:r>
              <a:rPr lang="ru-RU" sz="1900" dirty="0" smtClean="0"/>
              <a:t> возмещении вреда имуществу или убытков, причиненных умышленно или по грубой неосторожности.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1599665826"/>
      </p:ext>
    </p:extLst>
  </p:cSld>
  <p:clrMapOvr>
    <a:masterClrMapping/>
  </p:clrMapOvr>
  <p:transition spd="slow" advTm="31956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794D1-8D44-47BD-A5F2-845F0ABE7CF8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82204" y="396255"/>
            <a:ext cx="921702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/>
              <a:t>После признания гражданина банкротом наступают следующие юридически значимые последствия:</a:t>
            </a:r>
            <a:endParaRPr lang="ru-RU" sz="2600" dirty="0"/>
          </a:p>
        </p:txBody>
      </p:sp>
      <p:pic>
        <p:nvPicPr>
          <p:cNvPr id="15362" name="Picture 2" descr="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0471"/>
            <a:ext cx="4454525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78548" y="1764407"/>
            <a:ext cx="576064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/>
              <a:t>В течение </a:t>
            </a:r>
            <a:r>
              <a:rPr lang="ru-RU" sz="2400" b="1" dirty="0" smtClean="0"/>
              <a:t>5-и лет 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000" dirty="0" smtClean="0">
                <a:cs typeface="Arial" charset="0"/>
              </a:rPr>
              <a:t>гражданин </a:t>
            </a:r>
            <a:r>
              <a:rPr lang="ru-RU" sz="2000" dirty="0">
                <a:cs typeface="Arial" charset="0"/>
              </a:rPr>
              <a:t>обязан уведомлять банк о своем банкротстве при оформлении кредита;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cs typeface="Arial" charset="0"/>
              </a:rPr>
              <a:t>гражданин не может подать заявление о своем банкротстве;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cs typeface="Arial" charset="0"/>
              </a:rPr>
              <a:t>индивидуальный предприниматель, признанный банкротом, не вправе осуществлять предпринимательскую деятельность, а также занимать должности в органах управления юридического лица.</a:t>
            </a:r>
          </a:p>
          <a:p>
            <a:pPr>
              <a:defRPr/>
            </a:pPr>
            <a:endParaRPr lang="ru-RU" sz="2400" b="1" dirty="0" smtClean="0"/>
          </a:p>
          <a:p>
            <a:pPr>
              <a:defRPr/>
            </a:pPr>
            <a:r>
              <a:rPr lang="ru-RU" sz="2400" b="1" dirty="0" smtClean="0"/>
              <a:t>В </a:t>
            </a:r>
            <a:r>
              <a:rPr lang="ru-RU" sz="2400" b="1" dirty="0"/>
              <a:t>течение 3-х </a:t>
            </a:r>
            <a:r>
              <a:rPr lang="ru-RU" sz="2400" b="1" dirty="0" smtClean="0"/>
              <a:t>лет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000" dirty="0" smtClean="0">
                <a:cs typeface="Arial" charset="0"/>
              </a:rPr>
              <a:t>гражданин </a:t>
            </a:r>
            <a:r>
              <a:rPr lang="ru-RU" sz="2000" dirty="0">
                <a:cs typeface="Arial" charset="0"/>
              </a:rPr>
              <a:t>не вправе занимать должности в органах управления юридического лица</a:t>
            </a:r>
            <a:r>
              <a:rPr lang="ru-RU" sz="2000" dirty="0" smtClean="0">
                <a:cs typeface="Arial" charset="0"/>
              </a:rPr>
              <a:t>.</a:t>
            </a:r>
            <a:endParaRPr lang="ru-RU" sz="20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855434"/>
      </p:ext>
    </p:extLst>
  </p:cSld>
  <p:clrMapOvr>
    <a:masterClrMapping/>
  </p:clrMapOvr>
  <p:transition spd="slow" advTm="14214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794D1-8D44-47BD-A5F2-845F0ABE7CF8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pic>
        <p:nvPicPr>
          <p:cNvPr id="16386" name="Picture 2" descr="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91" y="612279"/>
            <a:ext cx="4248473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06833" y="1221149"/>
            <a:ext cx="46805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Тысячи путей ведут к заблуждению, только один </a:t>
            </a:r>
            <a:r>
              <a:rPr lang="ru-RU"/>
              <a:t>к </a:t>
            </a:r>
            <a:r>
              <a:rPr lang="ru-RU" smtClean="0"/>
              <a:t>истине. </a:t>
            </a:r>
            <a:endParaRPr lang="ru-RU" dirty="0"/>
          </a:p>
          <a:p>
            <a:pPr algn="r"/>
            <a:r>
              <a:rPr lang="ru-RU" i="1" dirty="0"/>
              <a:t>Жан Жак </a:t>
            </a:r>
            <a:r>
              <a:rPr lang="ru-RU" i="1" dirty="0" smtClean="0"/>
              <a:t>Руссо</a:t>
            </a:r>
          </a:p>
          <a:p>
            <a:endParaRPr lang="ru-RU" dirty="0"/>
          </a:p>
          <a:p>
            <a:r>
              <a:rPr lang="ru-RU" dirty="0"/>
              <a:t>Мудрость, подобно черепаховому супу, не всякому доступна.</a:t>
            </a:r>
          </a:p>
          <a:p>
            <a:pPr algn="r"/>
            <a:r>
              <a:rPr lang="ru-RU" i="1" dirty="0" err="1"/>
              <a:t>Козьма</a:t>
            </a:r>
            <a:r>
              <a:rPr lang="ru-RU" i="1" dirty="0"/>
              <a:t> </a:t>
            </a:r>
            <a:r>
              <a:rPr lang="ru-RU" i="1" dirty="0" smtClean="0"/>
              <a:t>Прутков</a:t>
            </a:r>
          </a:p>
          <a:p>
            <a:endParaRPr lang="ru-RU" dirty="0"/>
          </a:p>
          <a:p>
            <a:r>
              <a:rPr lang="ru-RU" dirty="0"/>
              <a:t>Человек ответственен за качество своего мышления, ибо оно или творит или разрушает.</a:t>
            </a:r>
          </a:p>
          <a:p>
            <a:pPr algn="r"/>
            <a:r>
              <a:rPr lang="ru-RU" i="1" dirty="0"/>
              <a:t>Рерих </a:t>
            </a:r>
            <a:endParaRPr lang="ru-RU" i="1" dirty="0" smtClean="0"/>
          </a:p>
          <a:p>
            <a:endParaRPr lang="ru-RU" dirty="0"/>
          </a:p>
          <a:p>
            <a:r>
              <a:rPr lang="ru-RU" dirty="0"/>
              <a:t>Каждый получит лишь то, к чему стремится сам. </a:t>
            </a:r>
          </a:p>
          <a:p>
            <a:pPr algn="r"/>
            <a:r>
              <a:rPr lang="ru-RU" i="1" dirty="0"/>
              <a:t>Коран</a:t>
            </a:r>
          </a:p>
        </p:txBody>
      </p:sp>
    </p:spTree>
    <p:extLst>
      <p:ext uri="{BB962C8B-B14F-4D97-AF65-F5344CB8AC3E}">
        <p14:creationId xmlns:p14="http://schemas.microsoft.com/office/powerpoint/2010/main" val="3975812094"/>
      </p:ext>
    </p:extLst>
  </p:cSld>
  <p:clrMapOvr>
    <a:masterClrMapping/>
  </p:clrMapOvr>
  <p:transition spd="slow" advTm="9753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794D1-8D44-47BD-A5F2-845F0ABE7CF8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42244" y="544411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РЕШЕНИЕ ФИНАНСОВЫХ ПРОБЛЕМ?</a:t>
            </a:r>
          </a:p>
        </p:txBody>
      </p:sp>
      <p:pic>
        <p:nvPicPr>
          <p:cNvPr id="2050" name="Рисунок 3" descr="Описание: E:\разъяснительная работа\Новая папка\картин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316" y="1260350"/>
            <a:ext cx="6840760" cy="536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82204" y="6676600"/>
            <a:ext cx="8856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БАНКРОТ ВСЕ РАВНО ПЛАТИТ ПО ДОЛГАМ!</a:t>
            </a:r>
          </a:p>
        </p:txBody>
      </p:sp>
    </p:spTree>
    <p:extLst>
      <p:ext uri="{BB962C8B-B14F-4D97-AF65-F5344CB8AC3E}">
        <p14:creationId xmlns:p14="http://schemas.microsoft.com/office/powerpoint/2010/main" val="3238116795"/>
      </p:ext>
    </p:extLst>
  </p:cSld>
  <p:clrMapOvr>
    <a:masterClrMapping/>
  </p:clrMapOvr>
  <p:transition spd="slow" advTm="2286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" descr="Описание: E:\23 февраля\человечки - вести с полей\Денис 5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9" r="26947"/>
          <a:stretch/>
        </p:blipFill>
        <p:spPr bwMode="auto">
          <a:xfrm>
            <a:off x="666180" y="1655468"/>
            <a:ext cx="3549956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794D1-8D44-47BD-A5F2-845F0ABE7CF8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38588" y="425229"/>
            <a:ext cx="5472608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БАНКРОТСТВО ГРАЖДАНИНА</a:t>
            </a:r>
          </a:p>
          <a:p>
            <a:r>
              <a:rPr lang="ru-RU" dirty="0"/>
              <a:t>Это признанная арбитражным судом неспособность гражданина-должника в полном объеме удовлетворить требования кредиторов по денежным обязательствам или исполнить обязанность по уплате обязательных платежей.</a:t>
            </a:r>
          </a:p>
          <a:p>
            <a:r>
              <a:rPr lang="ru-RU" b="1" dirty="0"/>
              <a:t>ЧТО ТАКОЕ ДЕНЕЖНЫЕ ОБЯЗАТЕЛЬСТВА?</a:t>
            </a:r>
          </a:p>
          <a:p>
            <a:r>
              <a:rPr lang="ru-RU" dirty="0"/>
              <a:t>Под денежным обязательством </a:t>
            </a:r>
            <a:r>
              <a:rPr lang="ru-RU" dirty="0" smtClean="0"/>
              <a:t>понимается </a:t>
            </a:r>
            <a:r>
              <a:rPr lang="ru-RU" dirty="0"/>
              <a:t>обязанность должника уплатить кредитору определенную денежную сумму по гражданско-правовой сделке и (или) иному предусмотренному Гражданским кодексом Российской Федерации основанию.</a:t>
            </a:r>
          </a:p>
          <a:p>
            <a:r>
              <a:rPr lang="ru-RU" b="1" dirty="0"/>
              <a:t>ЧТО ТАКОЕ ОБЯЗАТЕЛЬНЫЕ ПЛАТЕЖИ?</a:t>
            </a:r>
          </a:p>
          <a:p>
            <a:r>
              <a:rPr lang="ru-RU" dirty="0"/>
              <a:t>К обязательным платежам отнесены налоги, сборы, иные обязательные платежи в бюджет соответствующего уровня и государственные внебюджетные фонды.</a:t>
            </a:r>
          </a:p>
        </p:txBody>
      </p:sp>
    </p:spTree>
    <p:extLst>
      <p:ext uri="{BB962C8B-B14F-4D97-AF65-F5344CB8AC3E}">
        <p14:creationId xmlns:p14="http://schemas.microsoft.com/office/powerpoint/2010/main" val="977500581"/>
      </p:ext>
    </p:extLst>
  </p:cSld>
  <p:clrMapOvr>
    <a:masterClrMapping/>
  </p:clrMapOvr>
  <p:transition spd="slow" advTm="16696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794D1-8D44-47BD-A5F2-845F0ABE7CF8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4098" name="Рисунок 6" descr="Описание: E:\23 февраля\человечки - вести с полей\ЮЛ 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867" l="1400" r="91200">
                        <a14:foregroundMark x1="2800" y1="2667" x2="1800" y2="0"/>
                        <a14:foregroundMark x1="72000" y1="1333" x2="58000" y2="72533"/>
                        <a14:foregroundMark x1="90800" y1="10133" x2="71000" y2="98133"/>
                        <a14:foregroundMark x1="78000" y1="3200" x2="91200" y2="4800"/>
                        <a14:foregroundMark x1="77000" y1="9333" x2="84800" y2="10667"/>
                        <a14:foregroundMark x1="62600" y1="66667" x2="70200" y2="68800"/>
                        <a14:foregroundMark x1="59400" y1="91467" x2="59400" y2="91467"/>
                        <a14:foregroundMark x1="8000" y1="26400" x2="8000" y2="26400"/>
                        <a14:foregroundMark x1="9400" y1="40267" x2="9400" y2="40267"/>
                        <a14:foregroundMark x1="8800" y1="27467" x2="8800" y2="46400"/>
                        <a14:foregroundMark x1="89800" y1="24267" x2="87800" y2="76800"/>
                        <a14:foregroundMark x1="56400" y1="90133" x2="56400" y2="90133"/>
                        <a14:foregroundMark x1="61600" y1="86933" x2="61600" y2="86933"/>
                        <a14:foregroundMark x1="63600" y1="92267" x2="63600" y2="92267"/>
                        <a14:foregroundMark x1="80600" y1="80533" x2="89800" y2="80533"/>
                        <a14:foregroundMark x1="80800" y1="81600" x2="82600" y2="81600"/>
                        <a14:foregroundMark x1="88400" y1="82667" x2="89800" y2="82667"/>
                        <a14:foregroundMark x1="89400" y1="54667" x2="90200" y2="78133"/>
                        <a14:backgroundMark x1="76600" y1="86133" x2="76000" y2="98133"/>
                        <a14:backgroundMark x1="77000" y1="84267" x2="91800" y2="8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857"/>
          <a:stretch/>
        </p:blipFill>
        <p:spPr bwMode="auto">
          <a:xfrm>
            <a:off x="69343" y="4130682"/>
            <a:ext cx="3939545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54904" y="468263"/>
            <a:ext cx="9217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ОБЩИЕ УСЛОВИЯ ПРИЕМА АРБИТРАЖНЫМ СУДОМ ЗАЯВЛЕНИЯ </a:t>
            </a:r>
            <a:r>
              <a:rPr lang="ru-RU" sz="2400" b="1" dirty="0" smtClean="0"/>
              <a:t>О </a:t>
            </a:r>
            <a:r>
              <a:rPr lang="ru-RU" sz="2400" b="1" dirty="0"/>
              <a:t>ПРИЗНАНИИ ГРАЖДАНИНА </a:t>
            </a:r>
            <a:r>
              <a:rPr lang="ru-RU" sz="2400" b="1" dirty="0" smtClean="0"/>
              <a:t>БАНКРОТОМ: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08888" y="1499384"/>
            <a:ext cx="57303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/>
              <a:t>При </a:t>
            </a:r>
            <a:r>
              <a:rPr lang="ru-RU" sz="1800" dirty="0"/>
              <a:t>этом гражданин предполагается НЕПЛАТЕЖЕСПОСОБНЫМ при условии, что имеет место хотя бы одно из следующих обстоятельств: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800" dirty="0"/>
              <a:t>гражданин прекратил расчеты с кредиторами, то есть перестал исполнять денежные обязательства и (или) обязанность по уплате обязательных платежей, срок исполнения которых наступил;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800" dirty="0"/>
              <a:t>более чем десять процентов совокупного размера денежных обязательств и (или) обязанности по уплате обязательных платежей, которые имеются у гражданина и срок исполнения которых наступил, не исполнены им в течение более чем одного </a:t>
            </a:r>
            <a:r>
              <a:rPr lang="ru-RU" sz="1800" dirty="0" smtClean="0"/>
              <a:t>месяца;</a:t>
            </a:r>
            <a:endParaRPr lang="ru-RU" sz="18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800" dirty="0"/>
              <a:t>размер задолженности гражданина превышает стоимость его имущества, в том числе права требования;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/>
              <a:t>наличие постановления об окончании исполнительного производства в связи с тем, что у гражданина отсутствует имущество, на которое может быть обращено взыскание.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7562" y="1836415"/>
            <a:ext cx="307897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000" dirty="0"/>
              <a:t>Долг должен быть более </a:t>
            </a:r>
            <a:r>
              <a:rPr lang="ru-RU" sz="2000" dirty="0" smtClean="0"/>
              <a:t>500 000 рублей</a:t>
            </a:r>
            <a:r>
              <a:rPr lang="ru-RU" sz="2000" dirty="0"/>
              <a:t>,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000" dirty="0"/>
              <a:t>Данные  требования не исполнены в течение более 3 </a:t>
            </a:r>
            <a:r>
              <a:rPr lang="ru-RU" sz="2000" dirty="0" smtClean="0"/>
              <a:t>месяцев</a:t>
            </a:r>
            <a:r>
              <a:rPr lang="ru-RU" sz="2000" dirty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58468" y="6804967"/>
            <a:ext cx="750420" cy="566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743570"/>
      </p:ext>
    </p:extLst>
  </p:cSld>
  <p:clrMapOvr>
    <a:masterClrMapping/>
  </p:clrMapOvr>
  <p:transition spd="slow" advTm="30302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794D1-8D44-47BD-A5F2-845F0ABE7CF8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54212" y="252239"/>
            <a:ext cx="9217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В каких случаях </a:t>
            </a:r>
            <a:r>
              <a:rPr lang="ru-RU" sz="4000" b="1" dirty="0"/>
              <a:t>должник</a:t>
            </a:r>
            <a:r>
              <a:rPr lang="ru-RU" sz="3200" b="1" dirty="0"/>
              <a:t> должен обратиться с заявлением о признании банкротом?</a:t>
            </a:r>
            <a:endParaRPr lang="ru-RU" sz="3200" dirty="0"/>
          </a:p>
        </p:txBody>
      </p:sp>
      <p:pic>
        <p:nvPicPr>
          <p:cNvPr id="5122" name="Рисунок 7" descr="Описание: E:\23 февраля\человечки - вести с полей\неплательщик 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" r="3887"/>
          <a:stretch/>
        </p:blipFill>
        <p:spPr bwMode="auto">
          <a:xfrm>
            <a:off x="577224" y="2484487"/>
            <a:ext cx="4130565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07790" y="1620391"/>
            <a:ext cx="512151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Должник </a:t>
            </a:r>
            <a:r>
              <a:rPr lang="ru-RU" sz="2000" dirty="0" smtClean="0"/>
              <a:t>обязан </a:t>
            </a:r>
            <a:r>
              <a:rPr lang="ru-RU" sz="2000" dirty="0"/>
              <a:t>подать заявление в арбитражный суд о признании его банкротом в случае: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если </a:t>
            </a:r>
            <a:r>
              <a:rPr lang="ru-RU" sz="2000" dirty="0"/>
              <a:t>удовлетворение требований одного кредитора или нескольких кредиторов приводит к невозможности исполнения гражданином денежных обязательств и (или) обязанности по уплате обязательных платежей в полном объеме перед другими кредиторами,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размер </a:t>
            </a:r>
            <a:r>
              <a:rPr lang="ru-RU" sz="2000" dirty="0"/>
              <a:t>таких обязательств и обязанности в совокупности составляет не менее чем 500 000 </a:t>
            </a:r>
            <a:r>
              <a:rPr lang="ru-RU" sz="2000" dirty="0" smtClean="0"/>
              <a:t>рублей</a:t>
            </a:r>
            <a:r>
              <a:rPr lang="ru-RU" sz="2000" dirty="0"/>
              <a:t>.</a:t>
            </a:r>
          </a:p>
          <a:p>
            <a:r>
              <a:rPr lang="ru-RU" sz="2000" dirty="0"/>
              <a:t> </a:t>
            </a:r>
          </a:p>
          <a:p>
            <a:r>
              <a:rPr lang="ru-RU" sz="2000" dirty="0"/>
              <a:t>При этом должник должен подать заявление в срок не позднее 30 рабочих дней со дня, когда он узнал или </a:t>
            </a:r>
            <a:r>
              <a:rPr lang="ru-RU" sz="2000" dirty="0" smtClean="0"/>
              <a:t>должен был узнать </a:t>
            </a:r>
            <a:r>
              <a:rPr lang="ru-RU" sz="2000" dirty="0"/>
              <a:t>о вышеуказанных обстоятельствах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29176962"/>
      </p:ext>
    </p:extLst>
  </p:cSld>
  <p:clrMapOvr>
    <a:masterClrMapping/>
  </p:clrMapOvr>
  <p:transition spd="slow" advTm="16336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794D1-8D44-47BD-A5F2-845F0ABE7CF8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82204" y="327179"/>
            <a:ext cx="943304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/>
              <a:t>КТО ЕЩЕ ОБЛАДАЕТ ПРАВОМ ИНИЦИИРОВАТЬ ПРОЦЕДУРУ БАНКРОТСТВА В ОТНОШЕНИИ ГРАЖДАНИНА?</a:t>
            </a:r>
          </a:p>
        </p:txBody>
      </p:sp>
      <p:pic>
        <p:nvPicPr>
          <p:cNvPr id="6146" name="Picture 2" descr="чел лег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6" r="7399" b="8453"/>
          <a:stretch/>
        </p:blipFill>
        <p:spPr bwMode="auto">
          <a:xfrm>
            <a:off x="137567" y="3492599"/>
            <a:ext cx="3094203" cy="252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02184" y="1116334"/>
            <a:ext cx="9991216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/>
              <a:t>Кредитор гражданина может обратиться в суд с заявлением о его банкротстве, если: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900" dirty="0"/>
              <a:t>общая задолженность </a:t>
            </a:r>
            <a:r>
              <a:rPr lang="ru-RU" sz="1900" dirty="0" smtClean="0"/>
              <a:t>гражданина </a:t>
            </a:r>
            <a:r>
              <a:rPr lang="ru-RU" sz="1900" dirty="0"/>
              <a:t>перед кредиторами составляет не менее </a:t>
            </a:r>
            <a:r>
              <a:rPr lang="ru-RU" sz="1900" dirty="0" smtClean="0"/>
              <a:t>500</a:t>
            </a:r>
            <a:r>
              <a:rPr lang="ru-RU" sz="1900" dirty="0"/>
              <a:t> </a:t>
            </a:r>
            <a:r>
              <a:rPr lang="ru-RU" sz="1900" dirty="0" smtClean="0"/>
              <a:t>000 рублей</a:t>
            </a:r>
            <a:r>
              <a:rPr lang="ru-RU" sz="1900" dirty="0"/>
              <a:t>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900" dirty="0"/>
              <a:t>просрочка платежей гражданина составляет более трех месяцев;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900" b="1" dirty="0"/>
              <a:t>кредитор имеет вступившее в силу решение суда о взыскании с гражданина задолженности</a:t>
            </a:r>
            <a:r>
              <a:rPr lang="ru-RU" sz="1900" dirty="0" smtClean="0"/>
              <a:t>.</a:t>
            </a:r>
            <a:endParaRPr lang="ru-RU" sz="19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55325" y="2734760"/>
            <a:ext cx="6859707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 smtClean="0"/>
              <a:t>Требование </a:t>
            </a:r>
            <a:r>
              <a:rPr lang="ru-RU" sz="1900" dirty="0"/>
              <a:t>о наличии решения суда не обязательно для таких обязательств гражданина, как: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1900" dirty="0"/>
              <a:t>требования об уплате обязательных платежей;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1900" dirty="0"/>
              <a:t>требования, основанные на протесте векселя в неплатеже, неакцепте, </a:t>
            </a:r>
            <a:r>
              <a:rPr lang="ru-RU" sz="1900" dirty="0" err="1"/>
              <a:t>недатировании</a:t>
            </a:r>
            <a:r>
              <a:rPr lang="ru-RU" sz="1900" dirty="0"/>
              <a:t> векселя;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1900" dirty="0"/>
              <a:t>требования, подтвержденные исполнительной надписью нотариуса;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1900" dirty="0"/>
              <a:t>требования, которые должник признает, но не исполняет;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1900" dirty="0"/>
              <a:t>требования, основанные на нотариально удостоверенных сделках;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1900" dirty="0"/>
              <a:t>требования, основанные на кредитных договорах;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1900" dirty="0"/>
              <a:t>требования о взыскании алиментов, не связанных с оспариванием или установлением отцовства (материнства) или с необходимостью привлечения иных лиц</a:t>
            </a:r>
            <a:r>
              <a:rPr lang="ru-RU" sz="1900" dirty="0" smtClean="0"/>
              <a:t>.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1061172170"/>
      </p:ext>
    </p:extLst>
  </p:cSld>
  <p:clrMapOvr>
    <a:masterClrMapping/>
  </p:clrMapOvr>
  <p:transition spd="slow" advTm="35357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794D1-8D44-47BD-A5F2-845F0ABE7CF8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23164" y="252239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Кто такой финансовый управляющий?</a:t>
            </a:r>
          </a:p>
        </p:txBody>
      </p:sp>
      <p:pic>
        <p:nvPicPr>
          <p:cNvPr id="7170" name="Picture 2" descr="21841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7" r="4189"/>
          <a:stretch/>
        </p:blipFill>
        <p:spPr bwMode="auto">
          <a:xfrm>
            <a:off x="450156" y="2625899"/>
            <a:ext cx="4176464" cy="274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28137" y="815194"/>
            <a:ext cx="96490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b="1" dirty="0"/>
              <a:t>Финансовый управляющий</a:t>
            </a:r>
            <a:r>
              <a:rPr lang="ru-RU" sz="1800" dirty="0"/>
              <a:t> – это особый специалист (арбитражный управляющий), который является членом саморегулируемой организации арбитражных управляющих и утверждается арбитражным судом для участия в деле о банкротстве гражданина. Финансовый управляющий является обязательным лицом, участвующим в деле о банкротстве гражданина.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24309" y="2019547"/>
            <a:ext cx="59046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/>
              <a:t>Финансовый управляющий </a:t>
            </a:r>
            <a:r>
              <a:rPr lang="ru-RU" sz="1800" dirty="0" smtClean="0"/>
              <a:t>обязан </a:t>
            </a:r>
            <a:r>
              <a:rPr lang="ru-RU" sz="1800" dirty="0"/>
              <a:t>осуществлять следующие действия: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800" dirty="0" smtClean="0"/>
              <a:t>обеспечивать </a:t>
            </a:r>
            <a:r>
              <a:rPr lang="ru-RU" sz="1800" dirty="0"/>
              <a:t>сохранность имущества подопечного;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800" dirty="0" smtClean="0"/>
              <a:t>проводить </a:t>
            </a:r>
            <a:r>
              <a:rPr lang="ru-RU" sz="1800" dirty="0"/>
              <a:t>тщательный анализ материального состояния должника на предмет фиктивного или предумышленного банкротства;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800" dirty="0" smtClean="0"/>
              <a:t>вести </a:t>
            </a:r>
            <a:r>
              <a:rPr lang="ru-RU" sz="1800" dirty="0"/>
              <a:t>реестр требований кредиторов;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800" dirty="0" smtClean="0"/>
              <a:t>созывать </a:t>
            </a:r>
            <a:r>
              <a:rPr lang="ru-RU" sz="1800" dirty="0"/>
              <a:t>и </a:t>
            </a:r>
            <a:r>
              <a:rPr lang="ru-RU" sz="1800" dirty="0" smtClean="0"/>
              <a:t>проводить </a:t>
            </a:r>
            <a:r>
              <a:rPr lang="ru-RU" sz="1800" dirty="0"/>
              <a:t>собрания кредиторов;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800" dirty="0" smtClean="0"/>
              <a:t>контролировать </a:t>
            </a:r>
            <a:r>
              <a:rPr lang="ru-RU" sz="1800" dirty="0"/>
              <a:t>выполнение плана по реструктуризации;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 smtClean="0"/>
              <a:t>подавать </a:t>
            </a:r>
            <a:r>
              <a:rPr lang="ru-RU" sz="1800" dirty="0"/>
              <a:t>от имени должника заявления о признании недействительными сделок, заключенных гражданином в преддверии банкротства.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0156" y="5721903"/>
            <a:ext cx="92890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/>
              <a:t>За исполнение своих обязанностей финансовый управляющий получает: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1800" dirty="0"/>
              <a:t>фиксированное вознаграждение в размере 10 тысяч рублей,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800" dirty="0"/>
              <a:t>проценты по вознаграждению, которые выплачиваются за счет средств, полученных в результате исполнения плана реструктуризации долгов или реализации имущества гражданина.</a:t>
            </a:r>
          </a:p>
        </p:txBody>
      </p:sp>
    </p:spTree>
    <p:extLst>
      <p:ext uri="{BB962C8B-B14F-4D97-AF65-F5344CB8AC3E}">
        <p14:creationId xmlns:p14="http://schemas.microsoft.com/office/powerpoint/2010/main" val="2636191736"/>
      </p:ext>
    </p:extLst>
  </p:cSld>
  <p:clrMapOvr>
    <a:masterClrMapping/>
  </p:clrMapOvr>
  <p:transition spd="slow" advTm="34300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794D1-8D44-47BD-A5F2-845F0ABE7CF8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8194" name="Picture 2" descr="92031_origin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9" t="8251" r="7359" b="8199"/>
          <a:stretch/>
        </p:blipFill>
        <p:spPr bwMode="auto">
          <a:xfrm>
            <a:off x="1150883" y="394137"/>
            <a:ext cx="8387255" cy="688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554466"/>
      </p:ext>
    </p:extLst>
  </p:cSld>
  <p:clrMapOvr>
    <a:masterClrMapping/>
  </p:clrMapOvr>
  <p:transition spd="slow" advTm="23434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794D1-8D44-47BD-A5F2-845F0ABE7CF8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10196" y="540271"/>
            <a:ext cx="9217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С ДАТЫ ВВЕДЕНИЯ РЕСТРУКТУРИЗАЦИИ ДОЛГОВ ДОЛЖНИК </a:t>
            </a:r>
            <a:r>
              <a:rPr lang="ru-RU" sz="2400" b="1" dirty="0" smtClean="0"/>
              <a:t>НЕ В ПРАВЕ:</a:t>
            </a:r>
            <a:endParaRPr lang="ru-RU" sz="2400" b="1" dirty="0"/>
          </a:p>
        </p:txBody>
      </p:sp>
      <p:pic>
        <p:nvPicPr>
          <p:cNvPr id="9218" name="Picture 2" descr="картинк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1" r="16470" b="5045"/>
          <a:stretch/>
        </p:blipFill>
        <p:spPr bwMode="auto">
          <a:xfrm>
            <a:off x="1674292" y="3579708"/>
            <a:ext cx="6624736" cy="39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07631" y="1548383"/>
            <a:ext cx="762215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dirty="0"/>
              <a:t>вносить свое имущество в качестве вклада или паевого взноса в уставный капитал или паевой фонд юридического лица,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dirty="0"/>
              <a:t>приобретать доли (акции, паи) в уставных (складочных) капиталах или паевых фондах юридических лиц,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совершать безвозмездные для гражданина сделки.</a:t>
            </a:r>
          </a:p>
        </p:txBody>
      </p:sp>
    </p:spTree>
    <p:extLst>
      <p:ext uri="{BB962C8B-B14F-4D97-AF65-F5344CB8AC3E}">
        <p14:creationId xmlns:p14="http://schemas.microsoft.com/office/powerpoint/2010/main" val="2549607121"/>
      </p:ext>
    </p:extLst>
  </p:cSld>
  <p:clrMapOvr>
    <a:masterClrMapping/>
  </p:clrMapOvr>
  <p:transition spd="slow" advTm="9813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noFill/>
        </a:ln>
      </a:spPr>
      <a:bodyPr anchor="ctr"/>
      <a:lstStyle>
        <a:defPPr algn="ctr">
          <a:lnSpc>
            <a:spcPts val="2900"/>
          </a:lnSpc>
          <a:defRPr sz="2600" b="1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Present_FNS2012_A4</Template>
  <TotalTime>7491</TotalTime>
  <Words>1227</Words>
  <Application>Microsoft Office PowerPoint</Application>
  <PresentationFormat>Произвольный</PresentationFormat>
  <Paragraphs>130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Present_FNS2012_A4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Подлесных Мария Михайловна</dc:creator>
  <cp:lastModifiedBy>Хаертдинова Светлана Рамилевна</cp:lastModifiedBy>
  <cp:revision>405</cp:revision>
  <cp:lastPrinted>2013-11-27T17:10:56Z</cp:lastPrinted>
  <dcterms:created xsi:type="dcterms:W3CDTF">2013-03-01T11:19:43Z</dcterms:created>
  <dcterms:modified xsi:type="dcterms:W3CDTF">2016-05-31T14:01:11Z</dcterms:modified>
</cp:coreProperties>
</file>